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4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EC9732-B53C-47A1-BD08-C3EB60EC4D80}" type="datetimeFigureOut">
              <a:rPr lang="en-US" smtClean="0"/>
            </a:fld>
            <a:endParaRPr lang="en-US"/>
          </a:p>
        </p:txBody>
      </p:sp>
      <p:sp>
        <p:nvSpPr>
          <p:cNvPr id="1048675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676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7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294ED81A-567D-4693-AC80-41FEB04DC220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Ref idx="1001">
        <a:schemeClr val="bg2"/>
      </p:bgRef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ectangle 6"/>
          <p:cNvSpPr/>
          <p:nvPr/>
        </p:nvSpPr>
        <p:spPr bwMode="white">
          <a:xfrm>
            <a:off x="0" y="5971032"/>
            <a:ext cx="9144000" cy="886968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37" name="Rectangle 9"/>
          <p:cNvSpPr/>
          <p:nvPr/>
        </p:nvSpPr>
        <p:spPr>
          <a:xfrm>
            <a:off x="-9144" y="6053328"/>
            <a:ext cx="2249424" cy="713232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38" name="Rectangle 10"/>
          <p:cNvSpPr/>
          <p:nvPr/>
        </p:nvSpPr>
        <p:spPr>
          <a:xfrm>
            <a:off x="2359152" y="6044184"/>
            <a:ext cx="6784848" cy="713232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39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baseline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0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algn="l" indent="0" marL="0">
              <a:buNone/>
              <a:defRPr sz="2600">
                <a:solidFill>
                  <a:srgbClr val="FFFFFF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41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9112B3C-66BD-4DE1-8FC5-1D4E64C4BC02}" type="datetime1">
              <a:rPr lang="en-US" smtClean="0"/>
            </a:fld>
            <a:endParaRPr lang="en-US"/>
          </a:p>
        </p:txBody>
      </p:sp>
      <p:sp>
        <p:nvSpPr>
          <p:cNvPr id="104864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4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00EDCA0-1D87-4EE8-A377-DEE7AC70BA07}" type="datetime1">
              <a:rPr lang="en-US" smtClean="0"/>
            </a:fld>
            <a:endParaRPr lang="en-US"/>
          </a:p>
        </p:txBody>
      </p:sp>
      <p:sp>
        <p:nvSpPr>
          <p:cNvPr id="10486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73C8FB-44E1-47CC-A883-E3BA579F10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bg>
      <p:bgRef idx="1001">
        <a:schemeClr val="bg1"/>
      </p:bgRef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p>
            <a:fld id="{D5390E37-9827-421C-A031-F22AA1686D93}" type="datetime1">
              <a:rPr lang="en-US" smtClean="0"/>
            </a:fld>
            <a:endParaRPr 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29" name="Rectangle 6"/>
          <p:cNvSpPr/>
          <p:nvPr/>
        </p:nvSpPr>
        <p:spPr bwMode="white">
          <a:xfrm>
            <a:off x="6096318" y="0"/>
            <a:ext cx="320040" cy="6858000"/>
          </a:xfrm>
          <a:prstGeom prst="rect"/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0" name="Rectangle 7"/>
          <p:cNvSpPr/>
          <p:nvPr/>
        </p:nvSpPr>
        <p:spPr>
          <a:xfrm>
            <a:off x="6142038" y="609600"/>
            <a:ext cx="228600" cy="6248400"/>
          </a:xfrm>
          <a:prstGeom prst="rect"/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1" name="Rectangle 8"/>
          <p:cNvSpPr/>
          <p:nvPr/>
        </p:nvSpPr>
        <p:spPr>
          <a:xfrm>
            <a:off x="6142038" y="0"/>
            <a:ext cx="228600" cy="533400"/>
          </a:xfrm>
          <a:prstGeom prst="rect"/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p>
            <a:fld id="{5673C8FB-44E1-47CC-A883-E3BA579F107C}" type="slidenum">
              <a:rPr lang="en-US" smtClean="0"/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EBD6419-CFF5-4C38-A4BB-0A4DCE436EFD}" type="datetime1">
              <a:rPr lang="en-US" smtClean="0"/>
            </a:fld>
            <a:endParaRPr lang="en-US"/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  <p:sp>
        <p:nvSpPr>
          <p:cNvPr id="104858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3">
        <a:schemeClr val="bg1"/>
      </p:bgRef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indent="0" marL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5" name="Rectangle 6"/>
          <p:cNvSpPr/>
          <p:nvPr/>
        </p:nvSpPr>
        <p:spPr bwMode="white">
          <a:xfrm>
            <a:off x="0" y="1524000"/>
            <a:ext cx="9144000" cy="1143000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56" name="Rectangle 7"/>
          <p:cNvSpPr/>
          <p:nvPr/>
        </p:nvSpPr>
        <p:spPr>
          <a:xfrm>
            <a:off x="0" y="1600200"/>
            <a:ext cx="1295400" cy="990600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57" name="Rectangle 8"/>
          <p:cNvSpPr/>
          <p:nvPr/>
        </p:nvSpPr>
        <p:spPr>
          <a:xfrm>
            <a:off x="1371600" y="1600200"/>
            <a:ext cx="7772400" cy="990600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b="0" cap="none" sz="440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9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453A7BF-AEDE-46B9-B5A1-C3865B23EDA9}" type="datetime1">
              <a:rPr lang="en-US" smtClean="0"/>
            </a:fld>
            <a:endParaRPr lang="en-US"/>
          </a:p>
        </p:txBody>
      </p:sp>
      <p:sp>
        <p:nvSpPr>
          <p:cNvPr id="104866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  <p:sp>
        <p:nvSpPr>
          <p:cNvPr id="1048661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8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09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0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p>
            <a:fld id="{6D3C9D30-2BCD-4B1A-8CCF-859F6B98944D}" type="datetime1">
              <a:rPr lang="en-US" smtClean="0"/>
            </a:fld>
            <a:endParaRPr lang="en-US"/>
          </a:p>
        </p:txBody>
      </p:sp>
      <p:sp>
        <p:nvSpPr>
          <p:cNvPr id="1048611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p>
            <a:fld id="{5673C8FB-44E1-47CC-A883-E3BA579F107C}" type="slidenum">
              <a:rPr lang="en-US" smtClean="0"/>
            </a:fld>
            <a:endParaRPr lang="en-US"/>
          </a:p>
        </p:txBody>
      </p:sp>
      <p:sp>
        <p:nvSpPr>
          <p:cNvPr id="10486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4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5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6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p>
            <a:fld id="{6D222987-5953-4043-B0D8-2CD1439510D9}" type="datetime1">
              <a:rPr lang="en-US" smtClean="0"/>
            </a:fld>
            <a:endParaRPr lang="en-US"/>
          </a:p>
        </p:txBody>
      </p:sp>
      <p:sp>
        <p:nvSpPr>
          <p:cNvPr id="1048617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p>
            <a:fld id="{5673C8FB-44E1-47CC-A883-E3BA579F107C}" type="slidenum">
              <a:rPr lang="en-US" smtClean="0"/>
            </a:fld>
            <a:endParaRPr lang="en-US"/>
          </a:p>
        </p:txBody>
      </p:sp>
      <p:sp>
        <p:nvSpPr>
          <p:cNvPr id="1048618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19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anchor="ctr" rtlCol="0"/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20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anchor="ctr" rtlCol="0"/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9763FA5-01AF-48B5-99FA-9C3833D27A87}" type="datetime1">
              <a:rPr lang="en-US" smtClean="0"/>
            </a:fld>
            <a:endParaRPr lang="en-US"/>
          </a:p>
        </p:txBody>
      </p:sp>
      <p:sp>
        <p:nvSpPr>
          <p:cNvPr id="10486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4DB5003-526B-4FA5-9F28-277E9183969E}" type="datetime1">
              <a:rPr lang="en-US" smtClean="0"/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b="0"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AAF208D-B189-4DC6-979B-3BA48DA41C8C}" type="datetime1">
              <a:rPr lang="en-US" smtClean="0"/>
            </a:fld>
            <a:endParaRPr lang="en-US"/>
          </a:p>
        </p:txBody>
      </p:sp>
      <p:sp>
        <p:nvSpPr>
          <p:cNvPr id="104866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7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  <p:sp>
        <p:nvSpPr>
          <p:cNvPr id="1048671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bIns="91440" lIns="137160" rIns="137160" tIns="182880"/>
          <a:lstStyle>
            <a:lvl1pPr indent="0" marL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72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3">
        <a:schemeClr val="bg2"/>
      </p:bgRef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indent="0" marL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5" name="Rectangle 7"/>
          <p:cNvSpPr/>
          <p:nvPr/>
        </p:nvSpPr>
        <p:spPr bwMode="white">
          <a:xfrm>
            <a:off x="-9144" y="4572000"/>
            <a:ext cx="9144000" cy="886968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46" name="Rectangle 8"/>
          <p:cNvSpPr/>
          <p:nvPr/>
        </p:nvSpPr>
        <p:spPr>
          <a:xfrm>
            <a:off x="-9144" y="4663440"/>
            <a:ext cx="1463040" cy="713232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47" name="Rectangle 9"/>
          <p:cNvSpPr/>
          <p:nvPr/>
        </p:nvSpPr>
        <p:spPr>
          <a:xfrm>
            <a:off x="1545336" y="4654296"/>
            <a:ext cx="7598664" cy="713232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b="0" sz="280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Rectangle 10"/>
          <p:cNvSpPr/>
          <p:nvPr/>
        </p:nvSpPr>
        <p:spPr bwMode="white">
          <a:xfrm>
            <a:off x="1447800" y="0"/>
            <a:ext cx="100584" cy="6867144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50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p>
            <a:fld id="{D036B66A-76AA-4EBE-930B-1FA3486559C3}" type="datetime1">
              <a:rPr lang="en-US" smtClean="0"/>
            </a:fld>
            <a:endParaRPr lang="en-US"/>
          </a:p>
        </p:txBody>
      </p:sp>
      <p:sp>
        <p:nvSpPr>
          <p:cNvPr id="1048651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  <p:sp>
        <p:nvSpPr>
          <p:cNvPr id="1048652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65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/>
        </p:spPr>
        <p:txBody>
          <a:bodyPr anchor="ctr" vert="horz">
            <a:normAutofit/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/>
        </p:spPr>
        <p:txBody>
          <a:bodyPr anchor="ctr" anchorCtr="0" vert="horz"/>
          <a:lstStyle>
            <a:lvl1pPr algn="l" eaLnBrk="1" hangingPunct="1" latinLnBrk="0">
              <a:defRPr sz="1400" kumimoji="0">
                <a:solidFill>
                  <a:schemeClr val="tx2"/>
                </a:solidFill>
              </a:defRPr>
            </a:lvl1pPr>
          </a:lstStyle>
          <a:p>
            <a:fld id="{0123B424-9F8B-4E7A-9A90-642788C53EC8}" type="datetime1">
              <a:rPr lang="en-US" smtClean="0"/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/>
        </p:spPr>
        <p:txBody>
          <a:bodyPr anchor="ctr" vert="horz"/>
          <a:lstStyle>
            <a:lvl1pPr algn="r" eaLnBrk="1" hangingPunct="1" latinLnBrk="0">
              <a:defRPr sz="1400" kumimoji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1234440"/>
            <a:ext cx="9144000" cy="320040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1280160"/>
            <a:ext cx="533400" cy="228600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1280160"/>
            <a:ext cx="8553450" cy="228600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/>
        </p:spPr>
        <p:txBody>
          <a:bodyPr anchor="ctr" anchorCtr="0" vert="horz">
            <a:normAutofit/>
          </a:bodyPr>
          <a:lstStyle>
            <a:lvl1pPr algn="ctr" eaLnBrk="1" hangingPunct="1" latinLnBrk="0">
              <a:defRPr b="1" sz="1400" kumimoji="0">
                <a:solidFill>
                  <a:srgbClr val="FFFFFF"/>
                </a:solidFill>
              </a:defRPr>
            </a:lvl1pPr>
          </a:lstStyle>
          <a:p>
            <a:fld id="{5673C8FB-44E1-47CC-A883-E3BA579F107C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1" hdr="0" sldNum="0"/>
  <p:txStyles>
    <p:titleStyle>
      <a:lvl1pPr algn="l" eaLnBrk="1" hangingPunct="1" latinLnBrk="0" rtl="0">
        <a:spcBef>
          <a:spcPct val="0"/>
        </a:spcBef>
        <a:buNone/>
        <a:defRPr sz="4400" kern="1200" kumimoji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eaLnBrk="1" hangingPunct="1" indent="-320040" latinLnBrk="0" marL="320040" rtl="0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640080" rtl="0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914400" rtl="0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371600" rtl="0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828800" rtl="0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28600" latinLnBrk="0" marL="2103120" rtl="0">
        <a:spcBef>
          <a:spcPct val="20000"/>
        </a:spcBef>
        <a:buClr>
          <a:schemeClr val="accent1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228600" latinLnBrk="0" marL="2377440" rtl="0">
        <a:spcBef>
          <a:spcPct val="20000"/>
        </a:spcBef>
        <a:buClr>
          <a:schemeClr val="accent2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228600" latinLnBrk="0" marL="2651760" rtl="0">
        <a:spcBef>
          <a:spcPct val="20000"/>
        </a:spcBef>
        <a:buClr>
          <a:schemeClr val="accent3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228600" latinLnBrk="0" marL="2926080" rtl="0">
        <a:spcBef>
          <a:spcPct val="20000"/>
        </a:spcBef>
        <a:buClr>
          <a:schemeClr val="accent4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Papyrus" pitchFamily="66" charset="0"/>
              </a:rPr>
              <a:t>Humility</a:t>
            </a:r>
            <a:endParaRPr dirty="0" lang="en-US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1048590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89655" lnSpcReduction="20000"/>
          </a:bodyPr>
          <a:p>
            <a:pPr>
              <a:buNone/>
            </a:pPr>
            <a:endParaRPr altLang="en-US" lang="zh-CN"/>
          </a:p>
          <a:p>
            <a:pPr>
              <a:buNone/>
            </a:pPr>
            <a:r>
              <a:rPr dirty="0" lang="en-US" smtClean="0"/>
              <a:t>1Sam 10:22</a:t>
            </a:r>
          </a:p>
          <a:p>
            <a:r>
              <a:rPr dirty="0" lang="en-US" smtClean="0"/>
              <a:t>Saul was a humble Man when the call of God first came to him</a:t>
            </a:r>
          </a:p>
          <a:p>
            <a:r>
              <a:rPr altLang="zh-CN" dirty="0" lang="en-US" smtClean="0"/>
              <a:t>This</a:t>
            </a:r>
            <a:r>
              <a:rPr altLang="zh-CN" dirty="0" lang="en-US" smtClean="0"/>
              <a:t> </a:t>
            </a:r>
            <a:r>
              <a:rPr altLang="zh-CN" dirty="0" lang="en-US" smtClean="0"/>
              <a:t>is</a:t>
            </a:r>
            <a:r>
              <a:rPr altLang="zh-CN" dirty="0" lang="en-US" smtClean="0"/>
              <a:t> </a:t>
            </a:r>
            <a:r>
              <a:rPr altLang="zh-CN" dirty="0" lang="en-US" smtClean="0"/>
              <a:t>typically</a:t>
            </a:r>
            <a:r>
              <a:rPr altLang="zh-CN" dirty="0" lang="en-US" smtClean="0"/>
              <a:t> </a:t>
            </a:r>
            <a:r>
              <a:rPr altLang="zh-CN" dirty="0" lang="en-US" smtClean="0"/>
              <a:t>how</a:t>
            </a:r>
            <a:r>
              <a:rPr altLang="zh-CN" dirty="0" lang="en-US" smtClean="0"/>
              <a:t> </a:t>
            </a:r>
            <a:r>
              <a:rPr altLang="zh-CN" dirty="0" lang="en-US" smtClean="0"/>
              <a:t>we</a:t>
            </a:r>
            <a:r>
              <a:rPr altLang="zh-CN" dirty="0" lang="en-US" smtClean="0"/>
              <a:t> </a:t>
            </a:r>
            <a:r>
              <a:rPr altLang="zh-CN" dirty="0" lang="en-US" smtClean="0"/>
              <a:t>start</a:t>
            </a:r>
            <a:r>
              <a:rPr altLang="zh-CN" dirty="0" lang="en-US" smtClean="0"/>
              <a:t> </a:t>
            </a:r>
            <a:r>
              <a:rPr altLang="zh-CN" dirty="0" lang="en-US" smtClean="0"/>
              <a:t>our</a:t>
            </a:r>
            <a:r>
              <a:rPr altLang="zh-CN" dirty="0" lang="en-US" smtClean="0"/>
              <a:t> </a:t>
            </a:r>
            <a:r>
              <a:rPr altLang="zh-CN" dirty="0" lang="en-US" smtClean="0"/>
              <a:t>Christianity</a:t>
            </a:r>
            <a:r>
              <a:rPr altLang="zh-CN" dirty="0" lang="en-US" smtClean="0"/>
              <a:t>,</a:t>
            </a:r>
            <a:r>
              <a:rPr altLang="zh-CN" dirty="0" lang="en-US" smtClean="0"/>
              <a:t> </a:t>
            </a:r>
            <a:r>
              <a:rPr altLang="zh-CN" dirty="0" lang="en-US" smtClean="0"/>
              <a:t>but</a:t>
            </a:r>
            <a:r>
              <a:rPr altLang="zh-CN" dirty="0" lang="en-US" smtClean="0"/>
              <a:t> </a:t>
            </a:r>
            <a:r>
              <a:rPr altLang="zh-CN" dirty="0" lang="en-US" smtClean="0"/>
              <a:t>as</a:t>
            </a:r>
            <a:r>
              <a:rPr altLang="zh-CN" dirty="0" lang="en-US" smtClean="0"/>
              <a:t> </a:t>
            </a:r>
            <a:r>
              <a:rPr altLang="zh-CN" dirty="0" lang="en-US" smtClean="0"/>
              <a:t>we</a:t>
            </a:r>
            <a:r>
              <a:rPr altLang="zh-CN" dirty="0" lang="en-US" smtClean="0"/>
              <a:t> </a:t>
            </a:r>
            <a:r>
              <a:rPr altLang="zh-CN" dirty="0" lang="en-US" smtClean="0"/>
              <a:t>get</a:t>
            </a:r>
            <a:r>
              <a:rPr altLang="zh-CN" dirty="0" lang="en-US" smtClean="0"/>
              <a:t> </a:t>
            </a:r>
            <a:r>
              <a:rPr altLang="zh-CN" dirty="0" lang="en-US" smtClean="0"/>
              <a:t>to</a:t>
            </a:r>
            <a:r>
              <a:rPr altLang="zh-CN" dirty="0" lang="en-US" smtClean="0"/>
              <a:t> </a:t>
            </a:r>
            <a:r>
              <a:rPr altLang="zh-CN" dirty="0" lang="en-US" smtClean="0"/>
              <a:t>know</a:t>
            </a:r>
            <a:r>
              <a:rPr altLang="zh-CN" dirty="0" lang="en-US" smtClean="0"/>
              <a:t> </a:t>
            </a:r>
            <a:r>
              <a:rPr altLang="zh-CN" dirty="0" lang="en-US" smtClean="0"/>
              <a:t>many</a:t>
            </a:r>
            <a:r>
              <a:rPr altLang="zh-CN" dirty="0" lang="en-US" smtClean="0"/>
              <a:t> </a:t>
            </a:r>
            <a:r>
              <a:rPr altLang="zh-CN" dirty="0" lang="en-US" smtClean="0"/>
              <a:t>corners</a:t>
            </a:r>
            <a:r>
              <a:rPr altLang="zh-CN" dirty="0" lang="en-US" smtClean="0"/>
              <a:t> </a:t>
            </a:r>
            <a:r>
              <a:rPr altLang="zh-CN" dirty="0" lang="en-US" smtClean="0"/>
              <a:t>in</a:t>
            </a:r>
            <a:r>
              <a:rPr altLang="zh-CN" dirty="0" lang="en-US" smtClean="0"/>
              <a:t> </a:t>
            </a:r>
            <a:r>
              <a:rPr altLang="zh-CN" dirty="0" lang="en-US" smtClean="0"/>
              <a:t>God's</a:t>
            </a:r>
            <a:r>
              <a:rPr altLang="zh-CN" dirty="0" lang="en-US" smtClean="0"/>
              <a:t> </a:t>
            </a:r>
            <a:r>
              <a:rPr altLang="zh-CN" dirty="0" lang="en-US" smtClean="0"/>
              <a:t>kingdom</a:t>
            </a:r>
            <a:r>
              <a:rPr altLang="zh-CN" dirty="0" lang="en-US" smtClean="0"/>
              <a:t> </a:t>
            </a:r>
            <a:r>
              <a:rPr altLang="zh-CN" dirty="0" lang="en-US" smtClean="0"/>
              <a:t>success</a:t>
            </a:r>
            <a:r>
              <a:rPr altLang="zh-CN" dirty="0" lang="en-US" smtClean="0"/>
              <a:t> </a:t>
            </a:r>
            <a:r>
              <a:rPr altLang="zh-CN" dirty="0" lang="en-US" smtClean="0"/>
              <a:t>destroys</a:t>
            </a:r>
            <a:r>
              <a:rPr altLang="zh-CN" dirty="0" lang="en-US" smtClean="0"/>
              <a:t> </a:t>
            </a:r>
            <a:r>
              <a:rPr altLang="zh-CN" dirty="0" lang="en-US" smtClean="0"/>
              <a:t>us</a:t>
            </a:r>
            <a:endParaRPr altLang="en-US" lang="zh-CN"/>
          </a:p>
          <a:p>
            <a:pPr>
              <a:buNone/>
            </a:pPr>
            <a:r>
              <a:rPr dirty="0" lang="en-US" smtClean="0"/>
              <a:t>1Sam 15:12-23</a:t>
            </a:r>
          </a:p>
          <a:p>
            <a:r>
              <a:rPr dirty="0" lang="en-US" smtClean="0"/>
              <a:t>He felt so important of </a:t>
            </a:r>
            <a:r>
              <a:rPr dirty="0" lang="en-US" smtClean="0"/>
              <a:t>himself</a:t>
            </a:r>
            <a:r>
              <a:rPr dirty="0" lang="en-US" smtClean="0"/>
              <a:t>.</a:t>
            </a:r>
            <a:r>
              <a:rPr dirty="0" lang="en-US" smtClean="0"/>
              <a:t> </a:t>
            </a:r>
            <a:r>
              <a:rPr dirty="0" lang="en-US" smtClean="0"/>
              <a:t>The</a:t>
            </a:r>
            <a:r>
              <a:rPr dirty="0" lang="en-US" smtClean="0"/>
              <a:t> </a:t>
            </a:r>
            <a:r>
              <a:rPr dirty="0" lang="en-US" smtClean="0"/>
              <a:t>moment</a:t>
            </a:r>
            <a:r>
              <a:rPr dirty="0" lang="en-US" smtClean="0"/>
              <a:t> </a:t>
            </a:r>
            <a:r>
              <a:rPr dirty="0" lang="en-US" smtClean="0"/>
              <a:t>you</a:t>
            </a:r>
            <a:r>
              <a:rPr dirty="0" lang="en-US" smtClean="0"/>
              <a:t> </a:t>
            </a:r>
            <a:r>
              <a:rPr dirty="0" lang="en-US" smtClean="0"/>
              <a:t>think</a:t>
            </a:r>
            <a:r>
              <a:rPr dirty="0" lang="en-US" smtClean="0"/>
              <a:t> </a:t>
            </a:r>
            <a:r>
              <a:rPr dirty="0" lang="en-US" smtClean="0"/>
              <a:t>more</a:t>
            </a:r>
            <a:r>
              <a:rPr dirty="0" lang="en-US" smtClean="0"/>
              <a:t> </a:t>
            </a:r>
            <a:r>
              <a:rPr dirty="0" lang="en-US" smtClean="0"/>
              <a:t>highly</a:t>
            </a:r>
            <a:r>
              <a:rPr dirty="0" lang="en-US" smtClean="0"/>
              <a:t> </a:t>
            </a:r>
            <a:r>
              <a:rPr dirty="0" lang="en-US" smtClean="0"/>
              <a:t>of</a:t>
            </a:r>
            <a:r>
              <a:rPr dirty="0" lang="en-US" smtClean="0"/>
              <a:t> </a:t>
            </a:r>
            <a:r>
              <a:rPr dirty="0" lang="en-US" smtClean="0"/>
              <a:t>yourself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monuments</a:t>
            </a:r>
            <a:r>
              <a:rPr dirty="0" lang="en-US" smtClean="0"/>
              <a:t> </a:t>
            </a:r>
            <a:r>
              <a:rPr dirty="0" lang="en-US" smtClean="0"/>
              <a:t>starts</a:t>
            </a:r>
            <a:r>
              <a:rPr dirty="0" lang="en-US" smtClean="0"/>
              <a:t> </a:t>
            </a:r>
            <a:r>
              <a:rPr dirty="0" lang="en-US" smtClean="0"/>
              <a:t>going</a:t>
            </a:r>
            <a:r>
              <a:rPr dirty="0" lang="en-US" smtClean="0"/>
              <a:t> </a:t>
            </a:r>
            <a:r>
              <a:rPr dirty="0" lang="en-US" smtClean="0"/>
              <a:t>up</a:t>
            </a:r>
            <a:r>
              <a:rPr dirty="0" lang="en-US" smtClean="0"/>
              <a:t> </a:t>
            </a:r>
            <a:r>
              <a:rPr dirty="0" lang="en-US" smtClean="0"/>
              <a:t>in</a:t>
            </a:r>
            <a:r>
              <a:rPr dirty="0" lang="en-US" smtClean="0"/>
              <a:t> </a:t>
            </a:r>
            <a:r>
              <a:rPr dirty="0" lang="en-US" smtClean="0"/>
              <a:t>your</a:t>
            </a:r>
            <a:r>
              <a:rPr dirty="0" lang="en-US" smtClean="0"/>
              <a:t> </a:t>
            </a:r>
            <a:r>
              <a:rPr dirty="0" lang="en-US" smtClean="0"/>
              <a:t>mind</a:t>
            </a:r>
            <a:r>
              <a:rPr dirty="0" lang="en-US" smtClean="0"/>
              <a:t> </a:t>
            </a:r>
            <a:endParaRPr altLang="en-US" lang="zh-CN"/>
          </a:p>
          <a:p>
            <a:pPr>
              <a:buNone/>
            </a:pPr>
            <a:r>
              <a:rPr dirty="0" lang="en-US" smtClean="0"/>
              <a:t>Isaiah 57:15</a:t>
            </a:r>
          </a:p>
          <a:p>
            <a:r>
              <a:rPr dirty="0" lang="en-US" smtClean="0"/>
              <a:t>God dwells in the high and holy place with he who has a contrite &amp; humble Spirit </a:t>
            </a:r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7924800" cy="212531"/>
          </a:xfrm>
        </p:spPr>
        <p:txBody>
          <a:bodyPr/>
          <a:p>
            <a:r>
              <a:rPr dirty="0" lang="en-US" smtClean="0"/>
              <a:t>Most of the information from the Book (The Character of Leadership By Gregg T. Johnson</a:t>
            </a:r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>
                <a:solidFill>
                  <a:schemeClr val="tx1"/>
                </a:solidFill>
                <a:latin typeface="Papyrus" pitchFamily="66" charset="0"/>
              </a:rPr>
              <a:t>How humility is expressed</a:t>
            </a:r>
            <a:endParaRPr dirty="0" lang="en-US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104859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4800600"/>
          </a:xfrm>
        </p:spPr>
        <p:txBody>
          <a:bodyPr>
            <a:normAutofit/>
          </a:bodyPr>
          <a:p>
            <a:r>
              <a:rPr dirty="0" lang="en-US" smtClean="0"/>
              <a:t>Humility is expressed in three </a:t>
            </a:r>
            <a:r>
              <a:rPr dirty="0" lang="en-US" smtClean="0"/>
              <a:t>ways</a:t>
            </a:r>
            <a:r>
              <a:rPr dirty="0" lang="en-US" smtClean="0"/>
              <a:t> </a:t>
            </a:r>
            <a:r>
              <a:rPr dirty="0" lang="en-US" smtClean="0"/>
              <a:t>[</a:t>
            </a:r>
            <a:r>
              <a:rPr dirty="0" lang="en-US" smtClean="0"/>
              <a:t>intertwined</a:t>
            </a:r>
            <a:r>
              <a:rPr dirty="0" lang="en-US" smtClean="0"/>
              <a:t>]</a:t>
            </a:r>
            <a:endParaRPr altLang="en-US" lang="zh-CN"/>
          </a:p>
          <a:p>
            <a:pPr indent="-571500" marL="571500">
              <a:buFont typeface="+mj-lt"/>
              <a:buAutoNum type="romanUcPeriod"/>
            </a:pPr>
            <a:r>
              <a:rPr dirty="0" lang="en-US" smtClean="0"/>
              <a:t>Servant </a:t>
            </a:r>
            <a:r>
              <a:rPr dirty="0" lang="en-US" smtClean="0"/>
              <a:t>hood</a:t>
            </a:r>
            <a:r>
              <a:rPr dirty="0" lang="en-US" smtClean="0"/>
              <a:t> </a:t>
            </a:r>
            <a:r>
              <a:rPr dirty="0" lang="en-US" smtClean="0"/>
              <a:t>[</a:t>
            </a:r>
            <a:r>
              <a:rPr dirty="0" lang="en-US" smtClean="0"/>
              <a:t>utumishi</a:t>
            </a:r>
            <a:r>
              <a:rPr dirty="0" lang="en-US" smtClean="0"/>
              <a:t>]</a:t>
            </a:r>
            <a:endParaRPr altLang="en-US" lang="zh-CN"/>
          </a:p>
          <a:p>
            <a:pPr indent="-571500" marL="571500">
              <a:buFont typeface="+mj-lt"/>
              <a:buAutoNum type="romanUcPeriod"/>
            </a:pPr>
            <a:r>
              <a:rPr altLang="en-US" dirty="0" lang="en-US" smtClean="0"/>
              <a:t>Teachableness</a:t>
            </a:r>
            <a:r>
              <a:rPr altLang="en-US" dirty="0" lang="en-US" smtClean="0"/>
              <a:t> </a:t>
            </a:r>
            <a:r>
              <a:rPr altLang="en-US" dirty="0" lang="en-US" smtClean="0"/>
              <a:t>[</a:t>
            </a:r>
            <a:r>
              <a:rPr altLang="en-US" dirty="0" lang="en-US" smtClean="0"/>
              <a:t>kufundishwa</a:t>
            </a:r>
            <a:r>
              <a:rPr altLang="en-US" dirty="0" lang="en-US" smtClean="0"/>
              <a:t>]</a:t>
            </a:r>
            <a:endParaRPr altLang="en-US" lang="zh-CN"/>
          </a:p>
          <a:p>
            <a:pPr indent="-571500" marL="571500">
              <a:buFont typeface="+mj-lt"/>
              <a:buAutoNum type="romanUcPeriod"/>
            </a:pPr>
            <a:r>
              <a:rPr altLang="en-US" dirty="0" lang="en-US" smtClean="0"/>
              <a:t>Submission</a:t>
            </a:r>
            <a:r>
              <a:rPr altLang="en-US" dirty="0" lang="en-US" smtClean="0"/>
              <a:t> </a:t>
            </a:r>
            <a:r>
              <a:rPr altLang="en-US" dirty="0" lang="en-US" smtClean="0"/>
              <a:t>[</a:t>
            </a:r>
            <a:r>
              <a:rPr altLang="en-US" dirty="0" lang="en-US" smtClean="0"/>
              <a:t>utihifu</a:t>
            </a:r>
            <a:r>
              <a:rPr altLang="en-US" dirty="0" lang="en-US" smtClean="0"/>
              <a:t>]</a:t>
            </a:r>
            <a:endParaRPr altLang="en-US" lang="zh-CN"/>
          </a:p>
        </p:txBody>
      </p:sp>
      <p:sp>
        <p:nvSpPr>
          <p:cNvPr id="104859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7620000" cy="212531"/>
          </a:xfrm>
        </p:spPr>
        <p:txBody>
          <a:bodyPr/>
          <a:p>
            <a:r>
              <a:rPr dirty="0" lang="en-US" smtClean="0"/>
              <a:t>Most of the information from the Book (The Character of Leadership By Gregg T. Johnson</a:t>
            </a:r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indent="-742950" marL="742950">
              <a:buFont typeface="+mj-lt"/>
              <a:buAutoNum type="alphaLcParenR"/>
            </a:pPr>
            <a:r>
              <a:rPr dirty="0" lang="en-US" smtClean="0">
                <a:solidFill>
                  <a:schemeClr val="tx1"/>
                </a:solidFill>
                <a:latin typeface="Papyrus" pitchFamily="66" charset="0"/>
              </a:rPr>
              <a:t>Humility is expressed in servant hood</a:t>
            </a:r>
            <a:endParaRPr dirty="0" lang="en-US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1048596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6552" lnSpcReduction="20000"/>
          </a:bodyPr>
          <a:p>
            <a:pPr indent="0" marL="0">
              <a:buNone/>
            </a:pPr>
            <a:r>
              <a:rPr dirty="0" lang="en-US" smtClean="0"/>
              <a:t>What does it mean to be a servant?</a:t>
            </a:r>
          </a:p>
          <a:p>
            <a:r>
              <a:rPr dirty="0" lang="en-US" smtClean="0"/>
              <a:t>It means to give yourself in the service of others, a servant is concerned more with meeting the needs of </a:t>
            </a:r>
            <a:r>
              <a:rPr dirty="0" lang="en-US" smtClean="0"/>
              <a:t>others</a:t>
            </a:r>
            <a:r>
              <a:rPr dirty="0" lang="en-US" smtClean="0"/>
              <a:t> than his own</a:t>
            </a:r>
            <a:r>
              <a:rPr dirty="0" lang="en-US" smtClean="0"/>
              <a:t>.</a:t>
            </a:r>
            <a:endParaRPr dirty="0" lang="en-US"/>
          </a:p>
          <a:p>
            <a:r>
              <a:rPr dirty="0" lang="en-US" smtClean="0"/>
              <a:t>Mark 10:3</a:t>
            </a:r>
            <a:r>
              <a:rPr dirty="0" lang="en-US" smtClean="0"/>
              <a:t>5</a:t>
            </a:r>
            <a:r>
              <a:rPr dirty="0" lang="en-US" smtClean="0"/>
              <a:t>-44</a:t>
            </a:r>
            <a:endParaRPr dirty="0" lang="en-US"/>
          </a:p>
          <a:p>
            <a:r>
              <a:rPr dirty="0" lang="en-US" smtClean="0"/>
              <a:t>To Jesus servant hood &amp;greatness in the Kingdom of God are synonymous.</a:t>
            </a:r>
            <a:endParaRPr dirty="0" lang="en-US"/>
          </a:p>
          <a:p>
            <a:r>
              <a:rPr dirty="0" lang="en-US" smtClean="0"/>
              <a:t>Vs 35-37</a:t>
            </a:r>
            <a:r>
              <a:rPr dirty="0" lang="en-US" smtClean="0"/>
              <a:t> </a:t>
            </a:r>
            <a:r>
              <a:rPr dirty="0" lang="en-US" smtClean="0"/>
              <a:t>[</a:t>
            </a:r>
            <a:r>
              <a:rPr dirty="0" lang="en-US" smtClean="0"/>
              <a:t>ukuu</a:t>
            </a:r>
            <a:r>
              <a:rPr dirty="0" lang="en-US" smtClean="0"/>
              <a:t> </a:t>
            </a:r>
            <a:r>
              <a:rPr dirty="0" lang="en-US" smtClean="0"/>
              <a:t>is</a:t>
            </a:r>
            <a:r>
              <a:rPr dirty="0" lang="en-US" smtClean="0"/>
              <a:t> </a:t>
            </a:r>
            <a:r>
              <a:rPr dirty="0" lang="en-US" smtClean="0"/>
              <a:t>greatness</a:t>
            </a:r>
            <a:r>
              <a:rPr dirty="0" lang="en-US" smtClean="0"/>
              <a:t>]</a:t>
            </a:r>
            <a:endParaRPr dirty="0" lang="en-US"/>
          </a:p>
          <a:p>
            <a:r>
              <a:rPr dirty="0" lang="en-US" smtClean="0"/>
              <a:t>James &amp; John were caught up with worldly attitude regarding leadership, they thought is all about advancement and promotion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to</a:t>
            </a:r>
            <a:r>
              <a:rPr dirty="0" lang="en-US" smtClean="0"/>
              <a:t> </a:t>
            </a:r>
            <a:r>
              <a:rPr dirty="0" lang="en-US" smtClean="0"/>
              <a:t>Jesus</a:t>
            </a:r>
            <a:r>
              <a:rPr dirty="0" lang="en-US" smtClean="0"/>
              <a:t> </a:t>
            </a:r>
            <a:r>
              <a:rPr dirty="0" lang="en-US" smtClean="0"/>
              <a:t>is</a:t>
            </a:r>
            <a:r>
              <a:rPr dirty="0" lang="en-US" smtClean="0"/>
              <a:t> </a:t>
            </a:r>
            <a:r>
              <a:rPr dirty="0" lang="en-US" smtClean="0"/>
              <a:t>about</a:t>
            </a:r>
            <a:r>
              <a:rPr dirty="0" lang="en-US" smtClean="0"/>
              <a:t> </a:t>
            </a:r>
            <a:r>
              <a:rPr dirty="0" lang="en-US" smtClean="0"/>
              <a:t>humility</a:t>
            </a:r>
            <a:r>
              <a:rPr dirty="0" lang="en-US" smtClean="0"/>
              <a:t> </a:t>
            </a:r>
            <a:r>
              <a:rPr dirty="0" lang="en-US" smtClean="0"/>
              <a:t>and</a:t>
            </a:r>
            <a:r>
              <a:rPr dirty="0" lang="en-US" smtClean="0"/>
              <a:t> </a:t>
            </a:r>
            <a:r>
              <a:rPr dirty="0" lang="en-US" smtClean="0"/>
              <a:t>serving</a:t>
            </a:r>
            <a:r>
              <a:rPr dirty="0" lang="en-US" smtClean="0"/>
              <a:t> </a:t>
            </a:r>
            <a:endParaRPr dirty="0" lang="en-US"/>
          </a:p>
          <a:p>
            <a:endParaRPr dirty="0" lang="en-US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indent="-742950" marL="742950"/>
            <a:r>
              <a:rPr dirty="0" lang="en-US" smtClean="0">
                <a:solidFill>
                  <a:schemeClr val="tx1"/>
                </a:solidFill>
                <a:latin typeface="Papyrus" pitchFamily="66" charset="0"/>
              </a:rPr>
              <a:t>b)  Humility is expressed in </a:t>
            </a:r>
            <a:r>
              <a:rPr dirty="0" lang="en-US" err="1" smtClean="0">
                <a:solidFill>
                  <a:schemeClr val="tx1"/>
                </a:solidFill>
                <a:latin typeface="Papyrus" pitchFamily="66" charset="0"/>
              </a:rPr>
              <a:t>teachableness</a:t>
            </a:r>
            <a:endParaRPr dirty="0" lang="en-US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1048599" name="Content Placeholder 2"/>
          <p:cNvSpPr>
            <a:spLocks noGrp="1"/>
          </p:cNvSpPr>
          <p:nvPr>
            <p:ph sz="quarter" idx="1"/>
          </p:nvPr>
        </p:nvSpPr>
        <p:spPr>
          <a:xfrm>
            <a:off x="129273" y="1752405"/>
            <a:ext cx="8153400" cy="4495800"/>
          </a:xfrm>
        </p:spPr>
        <p:txBody>
          <a:bodyPr>
            <a:normAutofit fontScale="75862" lnSpcReduction="20000"/>
          </a:bodyPr>
          <a:p>
            <a:pPr indent="0" marL="0">
              <a:buNone/>
            </a:pPr>
            <a:r>
              <a:rPr dirty="0" lang="en-US" smtClean="0"/>
              <a:t>Teachableness is the ability to “esteem others better than yourself”</a:t>
            </a:r>
          </a:p>
          <a:p>
            <a:r>
              <a:rPr dirty="0" lang="en-US" smtClean="0"/>
              <a:t>Teachable spirit is demonstrated in the willingness to admit “I don’t have all the answers.”</a:t>
            </a:r>
          </a:p>
          <a:p>
            <a:pPr>
              <a:buNone/>
            </a:pPr>
            <a:r>
              <a:rPr dirty="0" lang="en-US" smtClean="0"/>
              <a:t>PHIL 2:3, PROV 10:17</a:t>
            </a:r>
          </a:p>
          <a:p>
            <a:r>
              <a:rPr dirty="0" lang="en-US" smtClean="0"/>
              <a:t>Proud person believes he has greater gifts, more experienced and better skills than those around him and therefore has no need to listen to or esteem </a:t>
            </a:r>
            <a:r>
              <a:rPr dirty="0" lang="en-US" smtClean="0"/>
              <a:t>others</a:t>
            </a:r>
            <a:r>
              <a:rPr dirty="0" lang="en-US" smtClean="0"/>
              <a:t> </a:t>
            </a:r>
            <a:endParaRPr altLang="en-US" lang="zh-CN"/>
          </a:p>
          <a:p>
            <a:r>
              <a:rPr dirty="0" lang="en-US" smtClean="0"/>
              <a:t>God is not trying to establish the most wisest or talented person but </a:t>
            </a:r>
            <a:r>
              <a:rPr dirty="0" lang="en-US" smtClean="0"/>
              <a:t>humble</a:t>
            </a:r>
            <a:r>
              <a:rPr dirty="0" lang="en-US" smtClean="0"/>
              <a:t> </a:t>
            </a:r>
            <a:r>
              <a:rPr dirty="0" lang="en-US" smtClean="0"/>
              <a:t>and</a:t>
            </a:r>
            <a:r>
              <a:rPr dirty="0" lang="en-US" smtClean="0"/>
              <a:t> </a:t>
            </a:r>
            <a:r>
              <a:rPr dirty="0" lang="en-US" smtClean="0"/>
              <a:t>a</a:t>
            </a:r>
            <a:r>
              <a:rPr dirty="0" lang="en-US" smtClean="0"/>
              <a:t> </a:t>
            </a:r>
            <a:r>
              <a:rPr dirty="0" lang="en-US" smtClean="0"/>
              <a:t>teachable spirit.</a:t>
            </a:r>
            <a:endParaRPr altLang="en-US" lang="zh-CN"/>
          </a:p>
          <a:p>
            <a:pPr>
              <a:buNone/>
            </a:pPr>
            <a:r>
              <a:rPr dirty="0" lang="en-US" smtClean="0"/>
              <a:t>PROV 26:12</a:t>
            </a:r>
          </a:p>
          <a:p>
            <a:r>
              <a:rPr dirty="0" lang="en-US" smtClean="0"/>
              <a:t>Teachable person admits he needs guidance, need to be led, he is open and appreciate others </a:t>
            </a:r>
          </a:p>
          <a:p>
            <a:r>
              <a:rPr dirty="0" lang="en-US" smtClean="0"/>
              <a:t>You can discern a person of humility by their response to advice</a:t>
            </a:r>
          </a:p>
          <a:p>
            <a:endParaRPr dirty="0" lang="en-US" smtClean="0"/>
          </a:p>
          <a:p>
            <a:endParaRPr dirty="0" lang="en-US"/>
          </a:p>
        </p:txBody>
      </p:sp>
      <p:sp>
        <p:nvSpPr>
          <p:cNvPr id="104860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>
                <a:solidFill>
                  <a:schemeClr val="tx1"/>
                </a:solidFill>
                <a:latin typeface="Papyrus" pitchFamily="66" charset="0"/>
              </a:rPr>
              <a:t>c)  Humility is expressed in submission</a:t>
            </a:r>
            <a:endParaRPr dirty="0" lang="en-US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104860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5862" lnSpcReduction="20000"/>
          </a:bodyPr>
          <a:p>
            <a:pPr indent="0" marL="0">
              <a:buNone/>
            </a:pPr>
            <a:r>
              <a:rPr dirty="0" lang="en-US" smtClean="0"/>
              <a:t>Humility is the ability to submit to </a:t>
            </a:r>
            <a:r>
              <a:rPr dirty="0" lang="en-US" smtClean="0"/>
              <a:t>authority</a:t>
            </a:r>
            <a:r>
              <a:rPr dirty="0" lang="en-US" smtClean="0"/>
              <a:t> </a:t>
            </a:r>
            <a:r>
              <a:rPr dirty="0" lang="en-US" smtClean="0"/>
              <a:t>[</a:t>
            </a:r>
            <a:r>
              <a:rPr dirty="0" lang="en-US" smtClean="0"/>
              <a:t>mamlaka</a:t>
            </a:r>
            <a:r>
              <a:rPr dirty="0" lang="en-US" smtClean="0"/>
              <a:t>]</a:t>
            </a:r>
            <a:endParaRPr altLang="en-US" lang="zh-CN"/>
          </a:p>
          <a:p>
            <a:pPr>
              <a:buNone/>
            </a:pPr>
            <a:r>
              <a:rPr dirty="0" lang="en-US" smtClean="0"/>
              <a:t>1Peter 5:5</a:t>
            </a:r>
            <a:r>
              <a:rPr dirty="0" lang="en-US" smtClean="0"/>
              <a:t> </a:t>
            </a:r>
            <a:r>
              <a:rPr dirty="0" lang="en-US" smtClean="0"/>
              <a:t>[</a:t>
            </a:r>
            <a:r>
              <a:rPr dirty="0" lang="en-US" smtClean="0"/>
              <a:t>unyenyekefu</a:t>
            </a:r>
            <a:r>
              <a:rPr dirty="0" lang="en-US" smtClean="0"/>
              <a:t> </a:t>
            </a:r>
            <a:r>
              <a:rPr dirty="0" lang="en-US" smtClean="0"/>
              <a:t>no</a:t>
            </a:r>
            <a:r>
              <a:rPr dirty="0" lang="en-US" smtClean="0"/>
              <a:t> </a:t>
            </a:r>
            <a:r>
              <a:rPr dirty="0" lang="en-US" smtClean="0"/>
              <a:t>uwezo</a:t>
            </a:r>
            <a:r>
              <a:rPr dirty="0" lang="en-US" smtClean="0"/>
              <a:t> </a:t>
            </a:r>
            <a:r>
              <a:rPr dirty="0" lang="en-US" smtClean="0"/>
              <a:t>wa</a:t>
            </a:r>
            <a:r>
              <a:rPr dirty="0" lang="en-US" smtClean="0"/>
              <a:t> </a:t>
            </a:r>
            <a:r>
              <a:rPr dirty="0" lang="en-US" smtClean="0"/>
              <a:t>kutii</a:t>
            </a:r>
            <a:r>
              <a:rPr dirty="0" lang="en-US" smtClean="0"/>
              <a:t> </a:t>
            </a:r>
            <a:r>
              <a:rPr dirty="0" lang="en-US" smtClean="0"/>
              <a:t>mamlaka</a:t>
            </a:r>
            <a:r>
              <a:rPr dirty="0" lang="en-US" smtClean="0"/>
              <a:t>]</a:t>
            </a:r>
            <a:r>
              <a:rPr dirty="0" lang="en-US" smtClean="0"/>
              <a:t> </a:t>
            </a:r>
            <a:endParaRPr altLang="en-US" lang="zh-CN"/>
          </a:p>
          <a:p>
            <a:r>
              <a:rPr dirty="0" lang="en-US" smtClean="0"/>
              <a:t>You are either under authority or you are in </a:t>
            </a:r>
            <a:r>
              <a:rPr dirty="0" lang="en-US" smtClean="0"/>
              <a:t>rebellion</a:t>
            </a:r>
            <a:r>
              <a:rPr dirty="0" lang="en-US" smtClean="0"/>
              <a:t> </a:t>
            </a:r>
            <a:r>
              <a:rPr dirty="0" lang="en-US" smtClean="0"/>
              <a:t>of</a:t>
            </a:r>
            <a:r>
              <a:rPr dirty="0" lang="en-US" smtClean="0"/>
              <a:t> </a:t>
            </a:r>
            <a:r>
              <a:rPr dirty="0" lang="en-US" smtClean="0"/>
              <a:t>it</a:t>
            </a:r>
            <a:r>
              <a:rPr dirty="0" lang="en-US" smtClean="0"/>
              <a:t> </a:t>
            </a:r>
            <a:r>
              <a:rPr dirty="0" lang="en-US" smtClean="0"/>
              <a:t>, either you are of the spirit not my will (Matthew 26:38-39) or under </a:t>
            </a:r>
            <a:r>
              <a:rPr dirty="0" lang="en-US" smtClean="0"/>
              <a:t>Devil</a:t>
            </a:r>
            <a:r>
              <a:rPr dirty="0" lang="en-US" smtClean="0"/>
              <a:t> and say I will ascend to the hill (Isaiah 14:12-15)</a:t>
            </a:r>
            <a:endParaRPr altLang="en-US" lang="zh-CN"/>
          </a:p>
          <a:p>
            <a:pPr>
              <a:buNone/>
            </a:pPr>
            <a:r>
              <a:rPr dirty="0" lang="en-US" smtClean="0"/>
              <a:t>2Cor 11:10-13</a:t>
            </a:r>
          </a:p>
          <a:p>
            <a:r>
              <a:rPr dirty="0" lang="en-US" smtClean="0"/>
              <a:t> No one is exempted from authority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we</a:t>
            </a:r>
            <a:r>
              <a:rPr dirty="0" lang="en-US" smtClean="0"/>
              <a:t> </a:t>
            </a:r>
            <a:r>
              <a:rPr dirty="0" lang="en-US" smtClean="0"/>
              <a:t>are</a:t>
            </a:r>
            <a:r>
              <a:rPr dirty="0" lang="en-US" smtClean="0"/>
              <a:t> </a:t>
            </a:r>
            <a:r>
              <a:rPr dirty="0" lang="en-US" smtClean="0"/>
              <a:t>equal</a:t>
            </a:r>
            <a:r>
              <a:rPr dirty="0" lang="en-US" smtClean="0"/>
              <a:t> </a:t>
            </a:r>
            <a:r>
              <a:rPr dirty="0" lang="en-US" smtClean="0"/>
              <a:t>in</a:t>
            </a:r>
            <a:r>
              <a:rPr dirty="0" lang="en-US" smtClean="0"/>
              <a:t> </a:t>
            </a:r>
            <a:r>
              <a:rPr dirty="0" lang="en-US" smtClean="0"/>
              <a:t>the</a:t>
            </a:r>
            <a:r>
              <a:rPr dirty="0" lang="en-US" smtClean="0"/>
              <a:t> </a:t>
            </a:r>
            <a:r>
              <a:rPr dirty="0" lang="en-US" smtClean="0"/>
              <a:t>eyes</a:t>
            </a:r>
            <a:r>
              <a:rPr dirty="0" lang="en-US" smtClean="0"/>
              <a:t> </a:t>
            </a:r>
            <a:r>
              <a:rPr dirty="0" lang="en-US" smtClean="0"/>
              <a:t>of</a:t>
            </a:r>
            <a:r>
              <a:rPr dirty="0" lang="en-US" smtClean="0"/>
              <a:t> </a:t>
            </a:r>
            <a:r>
              <a:rPr dirty="0" lang="en-US" smtClean="0"/>
              <a:t>God</a:t>
            </a:r>
            <a:r>
              <a:rPr dirty="0" lang="en-US" smtClean="0"/>
              <a:t> </a:t>
            </a:r>
            <a:r>
              <a:rPr dirty="0" lang="en-US" smtClean="0"/>
              <a:t>yet</a:t>
            </a:r>
            <a:r>
              <a:rPr dirty="0" lang="en-US" smtClean="0"/>
              <a:t> </a:t>
            </a:r>
            <a:r>
              <a:rPr dirty="0" lang="en-US" smtClean="0"/>
              <a:t>we</a:t>
            </a:r>
            <a:r>
              <a:rPr dirty="0" lang="en-US" smtClean="0"/>
              <a:t> </a:t>
            </a:r>
            <a:r>
              <a:rPr dirty="0" lang="en-US" smtClean="0"/>
              <a:t>are</a:t>
            </a:r>
            <a:r>
              <a:rPr dirty="0" lang="en-US" smtClean="0"/>
              <a:t> </a:t>
            </a:r>
            <a:r>
              <a:rPr dirty="0" lang="en-US" smtClean="0"/>
              <a:t>not</a:t>
            </a:r>
            <a:r>
              <a:rPr dirty="0" lang="en-US" smtClean="0"/>
              <a:t> </a:t>
            </a:r>
            <a:r>
              <a:rPr dirty="0" lang="en-US" smtClean="0"/>
              <a:t>equal</a:t>
            </a:r>
            <a:r>
              <a:rPr dirty="0" lang="en-US" smtClean="0"/>
              <a:t> </a:t>
            </a:r>
            <a:r>
              <a:rPr dirty="0" lang="en-US" smtClean="0"/>
              <a:t>in</a:t>
            </a:r>
            <a:r>
              <a:rPr dirty="0" lang="en-US" smtClean="0"/>
              <a:t> </a:t>
            </a:r>
            <a:r>
              <a:rPr dirty="0" lang="en-US" smtClean="0"/>
              <a:t>gifts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so</a:t>
            </a:r>
            <a:r>
              <a:rPr dirty="0" lang="en-US" smtClean="0"/>
              <a:t> </a:t>
            </a:r>
            <a:r>
              <a:rPr dirty="0" lang="en-US" smtClean="0"/>
              <a:t>respect</a:t>
            </a:r>
            <a:r>
              <a:rPr dirty="0" lang="en-US" smtClean="0"/>
              <a:t> </a:t>
            </a:r>
            <a:r>
              <a:rPr dirty="0" lang="en-US" smtClean="0"/>
              <a:t>those</a:t>
            </a:r>
            <a:r>
              <a:rPr dirty="0" lang="en-US" smtClean="0"/>
              <a:t> </a:t>
            </a:r>
            <a:r>
              <a:rPr dirty="0" lang="en-US" smtClean="0"/>
              <a:t>over</a:t>
            </a:r>
            <a:r>
              <a:rPr dirty="0" lang="en-US" smtClean="0"/>
              <a:t> </a:t>
            </a:r>
            <a:r>
              <a:rPr dirty="0" lang="en-US" smtClean="0"/>
              <a:t>you</a:t>
            </a:r>
            <a:r>
              <a:rPr dirty="0" lang="en-US" smtClean="0"/>
              <a:t> </a:t>
            </a:r>
            <a:endParaRPr altLang="en-US" lang="zh-CN"/>
          </a:p>
          <a:p>
            <a:pPr>
              <a:buNone/>
            </a:pPr>
            <a:r>
              <a:rPr dirty="0" lang="en-US" smtClean="0"/>
              <a:t>John 5:31</a:t>
            </a:r>
          </a:p>
          <a:p>
            <a:r>
              <a:rPr dirty="0" lang="en-US" smtClean="0"/>
              <a:t>You must be accountable to someone</a:t>
            </a:r>
          </a:p>
          <a:p>
            <a:pPr>
              <a:buNone/>
            </a:pPr>
            <a:r>
              <a:rPr dirty="0" lang="en-US" smtClean="0"/>
              <a:t>1Cor 14:29</a:t>
            </a:r>
          </a:p>
          <a:p>
            <a:r>
              <a:rPr dirty="0" lang="en-US" smtClean="0"/>
              <a:t>Getting “word” from God is not license to push one’s agenda it must be submitted to authorities for approval (Heb 13:17)</a:t>
            </a:r>
            <a:endParaRPr dirty="0" lang="en-US"/>
          </a:p>
        </p:txBody>
      </p:sp>
      <p:sp>
        <p:nvSpPr>
          <p:cNvPr id="104860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smtClean="0"/>
              <a:t>Most of the information from the Book (The Character of Leadership By Gregg T. Johnson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Papyrus" pitchFamily="66" charset="0"/>
              </a:rPr>
              <a:t>Measuring Humility</a:t>
            </a:r>
            <a:endParaRPr dirty="0" lang="en-US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104860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5029200"/>
          </a:xfrm>
        </p:spPr>
        <p:txBody>
          <a:bodyPr>
            <a:normAutofit fontScale="89655" lnSpcReduction="20000"/>
          </a:bodyPr>
          <a:p>
            <a:r>
              <a:rPr dirty="0" lang="en-US" smtClean="0"/>
              <a:t>Do you believe you should be in some higher position than you are right now?</a:t>
            </a:r>
          </a:p>
          <a:p>
            <a:r>
              <a:rPr dirty="0" lang="en-US" smtClean="0"/>
              <a:t>Are you as concerned about others succeeding as you are about your own success?</a:t>
            </a:r>
          </a:p>
          <a:p>
            <a:r>
              <a:rPr dirty="0" lang="en-US" smtClean="0"/>
              <a:t>Are the people around you there to help you succeed or are they there so you can help them grow?</a:t>
            </a:r>
          </a:p>
          <a:p>
            <a:r>
              <a:rPr dirty="0" lang="en-US" smtClean="0"/>
              <a:t>Do you most often feel that your opinion is the best opinion?</a:t>
            </a:r>
          </a:p>
          <a:p>
            <a:r>
              <a:rPr dirty="0" lang="en-US" smtClean="0"/>
              <a:t>Do you get offended or defensive when people offer </a:t>
            </a:r>
            <a:r>
              <a:rPr dirty="0" lang="en-US" smtClean="0"/>
              <a:t>advice</a:t>
            </a:r>
            <a:r>
              <a:rPr dirty="0" lang="en-US" smtClean="0"/>
              <a:t> </a:t>
            </a:r>
            <a:r>
              <a:rPr dirty="0" lang="en-US" smtClean="0"/>
              <a:t>or</a:t>
            </a:r>
            <a:r>
              <a:rPr dirty="0" lang="en-US" smtClean="0"/>
              <a:t> </a:t>
            </a:r>
            <a:r>
              <a:rPr dirty="0" lang="en-US" smtClean="0"/>
              <a:t>make suggestions</a:t>
            </a:r>
            <a:r>
              <a:rPr dirty="0" lang="en-US" smtClean="0"/>
              <a:t>?</a:t>
            </a:r>
            <a:endParaRPr altLang="en-US" lang="zh-CN"/>
          </a:p>
          <a:p>
            <a:r>
              <a:rPr dirty="0" lang="en-US" smtClean="0"/>
              <a:t>Are you quick to do what your authorities require, or do you procrastinate and fail to follow through?</a:t>
            </a:r>
          </a:p>
          <a:p>
            <a:r>
              <a:rPr dirty="0" lang="en-US" smtClean="0"/>
              <a:t>Can you yield to authorities when disagree, without criticizing or voicing disagreement to others</a:t>
            </a:r>
            <a:endParaRPr dirty="0" lang="en-US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24600"/>
            <a:ext cx="7543800" cy="288731"/>
          </a:xfrm>
        </p:spPr>
        <p:txBody>
          <a:bodyPr/>
          <a:p>
            <a:r>
              <a:rPr dirty="0" lang="en-US" smtClean="0"/>
              <a:t>Most of the information from the Book (The Character of Leadership By Gregg T. Johnson</a:t>
            </a:r>
            <a:endParaRPr dirty="0" lang="en-US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lastClr="000000" val="windowText"/>
      </a:dk1>
      <a:lt1>
        <a:sysClr lastClr="FFFFFF" val="window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r="5400000" dist="3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r="5400000" dist="3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r="5400000" dist="254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dir="t" rig="balanced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algn="tl" flip="none" sx="100000" sy="100000" tx="0" ty="0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algn="tl" flip="none" sx="100000" sy="10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RESPONSIBILITY</dc:title>
  <dc:creator>Kimanzi Tuli</dc:creator>
  <cp:lastModifiedBy>Kimanzi Tuli</cp:lastModifiedBy>
  <dcterms:created xsi:type="dcterms:W3CDTF">2014-04-15T02:45:22Z</dcterms:created>
  <dcterms:modified xsi:type="dcterms:W3CDTF">2017-02-15T10:50:04Z</dcterms:modified>
</cp:coreProperties>
</file>