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2" r:id="rId3"/>
    <p:sldId id="303" r:id="rId4"/>
    <p:sldId id="304" r:id="rId5"/>
    <p:sldId id="305" r:id="rId6"/>
    <p:sldId id="283" r:id="rId7"/>
    <p:sldId id="275" r:id="rId8"/>
    <p:sldId id="264" r:id="rId9"/>
    <p:sldId id="281" r:id="rId10"/>
    <p:sldId id="282" r:id="rId11"/>
    <p:sldId id="277" r:id="rId12"/>
    <p:sldId id="279" r:id="rId13"/>
    <p:sldId id="278" r:id="rId14"/>
    <p:sldId id="285" r:id="rId15"/>
    <p:sldId id="287" r:id="rId16"/>
    <p:sldId id="288" r:id="rId17"/>
    <p:sldId id="289" r:id="rId18"/>
    <p:sldId id="290" r:id="rId19"/>
    <p:sldId id="291" r:id="rId20"/>
    <p:sldId id="292" r:id="rId21"/>
    <p:sldId id="293" r:id="rId22"/>
    <p:sldId id="294" r:id="rId23"/>
    <p:sldId id="295" r:id="rId24"/>
    <p:sldId id="296" r:id="rId25"/>
    <p:sldId id="298" r:id="rId26"/>
    <p:sldId id="299" r:id="rId27"/>
    <p:sldId id="301" r:id="rId28"/>
    <p:sldId id="300"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7205" autoAdjust="0"/>
    <p:restoredTop sz="94660"/>
  </p:normalViewPr>
  <p:slideViewPr>
    <p:cSldViewPr snapToGrid="0">
      <p:cViewPr varScale="1">
        <p:scale>
          <a:sx n="60" d="100"/>
          <a:sy n="60" d="100"/>
        </p:scale>
        <p:origin x="60"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30E4B05-4611-4159-A9D4-31608E39E9B4}" type="datetimeFigureOut">
              <a:rPr lang="en-GB" smtClean="0"/>
              <a:t>24/11/2018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9384C3-CA3D-4C52-B302-A090965A174D}" type="slidenum">
              <a:rPr lang="en-GB" smtClean="0"/>
              <a:t>‹#›</a:t>
            </a:fld>
            <a:endParaRPr lang="en-GB"/>
          </a:p>
        </p:txBody>
      </p:sp>
    </p:spTree>
    <p:extLst>
      <p:ext uri="{BB962C8B-B14F-4D97-AF65-F5344CB8AC3E}">
        <p14:creationId xmlns:p14="http://schemas.microsoft.com/office/powerpoint/2010/main" val="3162740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30E4B05-4611-4159-A9D4-31608E39E9B4}" type="datetimeFigureOut">
              <a:rPr lang="en-GB" smtClean="0"/>
              <a:t>24/11/2018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9384C3-CA3D-4C52-B302-A090965A174D}" type="slidenum">
              <a:rPr lang="en-GB" smtClean="0"/>
              <a:t>‹#›</a:t>
            </a:fld>
            <a:endParaRPr lang="en-GB"/>
          </a:p>
        </p:txBody>
      </p:sp>
    </p:spTree>
    <p:extLst>
      <p:ext uri="{BB962C8B-B14F-4D97-AF65-F5344CB8AC3E}">
        <p14:creationId xmlns:p14="http://schemas.microsoft.com/office/powerpoint/2010/main" val="1116256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30E4B05-4611-4159-A9D4-31608E39E9B4}" type="datetimeFigureOut">
              <a:rPr lang="en-GB" smtClean="0"/>
              <a:t>24/11/2018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9384C3-CA3D-4C52-B302-A090965A174D}" type="slidenum">
              <a:rPr lang="en-GB" smtClean="0"/>
              <a:t>‹#›</a:t>
            </a:fld>
            <a:endParaRPr lang="en-GB"/>
          </a:p>
        </p:txBody>
      </p:sp>
    </p:spTree>
    <p:extLst>
      <p:ext uri="{BB962C8B-B14F-4D97-AF65-F5344CB8AC3E}">
        <p14:creationId xmlns:p14="http://schemas.microsoft.com/office/powerpoint/2010/main" val="415473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508000" y="1411552"/>
            <a:ext cx="11176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9150540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30E4B05-4611-4159-A9D4-31608E39E9B4}" type="datetimeFigureOut">
              <a:rPr lang="en-GB" smtClean="0"/>
              <a:t>24/11/2018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9384C3-CA3D-4C52-B302-A090965A174D}" type="slidenum">
              <a:rPr lang="en-GB" smtClean="0"/>
              <a:t>‹#›</a:t>
            </a:fld>
            <a:endParaRPr lang="en-GB"/>
          </a:p>
        </p:txBody>
      </p:sp>
    </p:spTree>
    <p:extLst>
      <p:ext uri="{BB962C8B-B14F-4D97-AF65-F5344CB8AC3E}">
        <p14:creationId xmlns:p14="http://schemas.microsoft.com/office/powerpoint/2010/main" val="1424738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30E4B05-4611-4159-A9D4-31608E39E9B4}" type="datetimeFigureOut">
              <a:rPr lang="en-GB" smtClean="0"/>
              <a:t>24/11/2018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9384C3-CA3D-4C52-B302-A090965A174D}" type="slidenum">
              <a:rPr lang="en-GB" smtClean="0"/>
              <a:t>‹#›</a:t>
            </a:fld>
            <a:endParaRPr lang="en-GB"/>
          </a:p>
        </p:txBody>
      </p:sp>
    </p:spTree>
    <p:extLst>
      <p:ext uri="{BB962C8B-B14F-4D97-AF65-F5344CB8AC3E}">
        <p14:creationId xmlns:p14="http://schemas.microsoft.com/office/powerpoint/2010/main" val="1743982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30E4B05-4611-4159-A9D4-31608E39E9B4}" type="datetimeFigureOut">
              <a:rPr lang="en-GB" smtClean="0"/>
              <a:t>24/11/2018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9384C3-CA3D-4C52-B302-A090965A174D}" type="slidenum">
              <a:rPr lang="en-GB" smtClean="0"/>
              <a:t>‹#›</a:t>
            </a:fld>
            <a:endParaRPr lang="en-GB"/>
          </a:p>
        </p:txBody>
      </p:sp>
    </p:spTree>
    <p:extLst>
      <p:ext uri="{BB962C8B-B14F-4D97-AF65-F5344CB8AC3E}">
        <p14:creationId xmlns:p14="http://schemas.microsoft.com/office/powerpoint/2010/main" val="1757604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30E4B05-4611-4159-A9D4-31608E39E9B4}" type="datetimeFigureOut">
              <a:rPr lang="en-GB" smtClean="0"/>
              <a:t>24/11/2018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99384C3-CA3D-4C52-B302-A090965A174D}" type="slidenum">
              <a:rPr lang="en-GB" smtClean="0"/>
              <a:t>‹#›</a:t>
            </a:fld>
            <a:endParaRPr lang="en-GB"/>
          </a:p>
        </p:txBody>
      </p:sp>
    </p:spTree>
    <p:extLst>
      <p:ext uri="{BB962C8B-B14F-4D97-AF65-F5344CB8AC3E}">
        <p14:creationId xmlns:p14="http://schemas.microsoft.com/office/powerpoint/2010/main" val="3038032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30E4B05-4611-4159-A9D4-31608E39E9B4}" type="datetimeFigureOut">
              <a:rPr lang="en-GB" smtClean="0"/>
              <a:t>24/11/2018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9384C3-CA3D-4C52-B302-A090965A174D}" type="slidenum">
              <a:rPr lang="en-GB" smtClean="0"/>
              <a:t>‹#›</a:t>
            </a:fld>
            <a:endParaRPr lang="en-GB"/>
          </a:p>
        </p:txBody>
      </p:sp>
    </p:spTree>
    <p:extLst>
      <p:ext uri="{BB962C8B-B14F-4D97-AF65-F5344CB8AC3E}">
        <p14:creationId xmlns:p14="http://schemas.microsoft.com/office/powerpoint/2010/main" val="2563606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0E4B05-4611-4159-A9D4-31608E39E9B4}" type="datetimeFigureOut">
              <a:rPr lang="en-GB" smtClean="0"/>
              <a:t>24/11/2018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9384C3-CA3D-4C52-B302-A090965A174D}" type="slidenum">
              <a:rPr lang="en-GB" smtClean="0"/>
              <a:t>‹#›</a:t>
            </a:fld>
            <a:endParaRPr lang="en-GB"/>
          </a:p>
        </p:txBody>
      </p:sp>
    </p:spTree>
    <p:extLst>
      <p:ext uri="{BB962C8B-B14F-4D97-AF65-F5344CB8AC3E}">
        <p14:creationId xmlns:p14="http://schemas.microsoft.com/office/powerpoint/2010/main" val="2578390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30E4B05-4611-4159-A9D4-31608E39E9B4}" type="datetimeFigureOut">
              <a:rPr lang="en-GB" smtClean="0"/>
              <a:t>24/11/2018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9384C3-CA3D-4C52-B302-A090965A174D}" type="slidenum">
              <a:rPr lang="en-GB" smtClean="0"/>
              <a:t>‹#›</a:t>
            </a:fld>
            <a:endParaRPr lang="en-GB"/>
          </a:p>
        </p:txBody>
      </p:sp>
    </p:spTree>
    <p:extLst>
      <p:ext uri="{BB962C8B-B14F-4D97-AF65-F5344CB8AC3E}">
        <p14:creationId xmlns:p14="http://schemas.microsoft.com/office/powerpoint/2010/main" val="1436713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30E4B05-4611-4159-A9D4-31608E39E9B4}" type="datetimeFigureOut">
              <a:rPr lang="en-GB" smtClean="0"/>
              <a:t>24/11/2018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9384C3-CA3D-4C52-B302-A090965A174D}" type="slidenum">
              <a:rPr lang="en-GB" smtClean="0"/>
              <a:t>‹#›</a:t>
            </a:fld>
            <a:endParaRPr lang="en-GB"/>
          </a:p>
        </p:txBody>
      </p:sp>
    </p:spTree>
    <p:extLst>
      <p:ext uri="{BB962C8B-B14F-4D97-AF65-F5344CB8AC3E}">
        <p14:creationId xmlns:p14="http://schemas.microsoft.com/office/powerpoint/2010/main" val="1491117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0E4B05-4611-4159-A9D4-31608E39E9B4}" type="datetimeFigureOut">
              <a:rPr lang="en-GB" smtClean="0"/>
              <a:t>24/11/2018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9384C3-CA3D-4C52-B302-A090965A174D}" type="slidenum">
              <a:rPr lang="en-GB" smtClean="0"/>
              <a:t>‹#›</a:t>
            </a:fld>
            <a:endParaRPr lang="en-GB"/>
          </a:p>
        </p:txBody>
      </p:sp>
    </p:spTree>
    <p:extLst>
      <p:ext uri="{BB962C8B-B14F-4D97-AF65-F5344CB8AC3E}">
        <p14:creationId xmlns:p14="http://schemas.microsoft.com/office/powerpoint/2010/main" val="637234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biblegateway.com/passage/?search=Matthew%205:38-40#fen-NIV-23273a"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Be-ATTITUDES </a:t>
            </a:r>
          </a:p>
        </p:txBody>
      </p:sp>
      <p:sp>
        <p:nvSpPr>
          <p:cNvPr id="3" name="Subtitle 2"/>
          <p:cNvSpPr>
            <a:spLocks noGrp="1"/>
          </p:cNvSpPr>
          <p:nvPr>
            <p:ph type="subTitle" idx="1"/>
          </p:nvPr>
        </p:nvSpPr>
        <p:spPr>
          <a:xfrm>
            <a:off x="1524000" y="3602038"/>
            <a:ext cx="9144000" cy="744675"/>
          </a:xfrm>
        </p:spPr>
        <p:txBody>
          <a:bodyPr/>
          <a:lstStyle/>
          <a:p>
            <a:r>
              <a:rPr lang="en-GB" dirty="0"/>
              <a:t>8 STATEMENTS OF FAITH FOR  A CHRISTIAN</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65231"/>
            <a:ext cx="3692769" cy="3692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6017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0151" y="331969"/>
            <a:ext cx="4691920" cy="998980"/>
          </a:xfrm>
          <a:solidFill>
            <a:schemeClr val="bg1">
              <a:lumMod val="75000"/>
            </a:schemeClr>
          </a:solidFill>
        </p:spPr>
        <p:txBody>
          <a:bodyPr/>
          <a:lstStyle/>
          <a:p>
            <a:pPr algn="ctr"/>
            <a:r>
              <a:rPr lang="en-GB" dirty="0"/>
              <a:t>Matthew 7:1-6</a:t>
            </a:r>
          </a:p>
        </p:txBody>
      </p:sp>
      <p:sp>
        <p:nvSpPr>
          <p:cNvPr id="3" name="Content Placeholder 2"/>
          <p:cNvSpPr>
            <a:spLocks noGrp="1"/>
          </p:cNvSpPr>
          <p:nvPr>
            <p:ph idx="1"/>
          </p:nvPr>
        </p:nvSpPr>
        <p:spPr>
          <a:xfrm>
            <a:off x="-180508" y="331968"/>
            <a:ext cx="8050343" cy="6526031"/>
          </a:xfrm>
          <a:solidFill>
            <a:schemeClr val="bg1">
              <a:lumMod val="95000"/>
            </a:schemeClr>
          </a:solidFill>
        </p:spPr>
        <p:txBody>
          <a:bodyPr>
            <a:noAutofit/>
          </a:bodyPr>
          <a:lstStyle/>
          <a:p>
            <a:pPr marL="0" indent="0" algn="just">
              <a:buNone/>
            </a:pPr>
            <a:r>
              <a:rPr lang="en-GB" sz="3600" i="1" dirty="0"/>
              <a:t>"Judge not, that you be not judged. For with the judgment you pronounce you will be judged, and with the measure you use it will be measured to you. </a:t>
            </a:r>
            <a:r>
              <a:rPr lang="en-GB" sz="3600" i="1" u="sng" dirty="0"/>
              <a:t>Why do you see the speck that is in your brother's eye, but do not notice the log that is in your own eye</a:t>
            </a:r>
            <a:r>
              <a:rPr lang="en-GB" sz="3600" i="1" dirty="0"/>
              <a:t>? Or how can you say to your brother, 'Let me take the speck out of your eye,' when there is the log in your own eye? You hypocrite, first take the log out of your own eye, and then you will see clearly to take the speck out of your brother's eye</a:t>
            </a:r>
          </a:p>
        </p:txBody>
      </p:sp>
      <p:pic>
        <p:nvPicPr>
          <p:cNvPr id="1026" name="Picture 2" descr="Cartoon Funny Ey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58311" y="2819399"/>
            <a:ext cx="4023759" cy="3844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1961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417"/>
            <a:ext cx="7600013" cy="6863417"/>
          </a:xfrm>
          <a:prstGeom prst="rect">
            <a:avLst/>
          </a:prstGeom>
        </p:spPr>
        <p:txBody>
          <a:bodyPr wrap="square">
            <a:spAutoFit/>
          </a:bodyPr>
          <a:lstStyle/>
          <a:p>
            <a:r>
              <a:rPr lang="en-GB" sz="4000" dirty="0"/>
              <a:t>Blessed are the poor in spirit who mourn. Blessed are the people who feel </a:t>
            </a:r>
            <a:r>
              <a:rPr lang="en-GB" sz="4000" u="sng" dirty="0"/>
              <a:t>keenly </a:t>
            </a:r>
            <a:r>
              <a:rPr lang="en-GB" sz="4000" dirty="0"/>
              <a:t>their inadequacies and their guilt and their </a:t>
            </a:r>
            <a:r>
              <a:rPr lang="en-GB" sz="4000" dirty="0">
                <a:highlight>
                  <a:srgbClr val="FFFF00"/>
                </a:highlight>
              </a:rPr>
              <a:t>failures </a:t>
            </a:r>
            <a:r>
              <a:rPr lang="en-GB" sz="4000" dirty="0"/>
              <a:t>and their </a:t>
            </a:r>
            <a:r>
              <a:rPr lang="en-GB" sz="4000" dirty="0">
                <a:highlight>
                  <a:srgbClr val="FFFF00"/>
                </a:highlight>
              </a:rPr>
              <a:t>helplessness</a:t>
            </a:r>
            <a:r>
              <a:rPr lang="en-GB" sz="4000" dirty="0"/>
              <a:t> and their </a:t>
            </a:r>
            <a:r>
              <a:rPr lang="en-GB" sz="4000" dirty="0">
                <a:highlight>
                  <a:srgbClr val="FFFF00"/>
                </a:highlight>
              </a:rPr>
              <a:t>unworthiness</a:t>
            </a:r>
            <a:r>
              <a:rPr lang="en-GB" sz="4000" dirty="0"/>
              <a:t> and their </a:t>
            </a:r>
            <a:r>
              <a:rPr lang="en-GB" sz="4000" u="sng" dirty="0">
                <a:highlight>
                  <a:srgbClr val="FFFF00"/>
                </a:highlight>
              </a:rPr>
              <a:t>emptiness</a:t>
            </a:r>
            <a:r>
              <a:rPr lang="en-GB" sz="4000" dirty="0">
                <a:highlight>
                  <a:srgbClr val="FFFF00"/>
                </a:highlight>
              </a:rPr>
              <a:t>—</a:t>
            </a:r>
            <a:r>
              <a:rPr lang="en-GB" sz="4000" dirty="0"/>
              <a:t>who </a:t>
            </a:r>
            <a:r>
              <a:rPr lang="en-GB" sz="4000" u="sng" dirty="0"/>
              <a:t>don't try to hide these things under a cloak of self-sufficiency</a:t>
            </a:r>
            <a:r>
              <a:rPr lang="en-GB" sz="4000" dirty="0"/>
              <a:t>, but who are honest about them and grieved and </a:t>
            </a:r>
            <a:r>
              <a:rPr lang="en-GB" sz="4000" u="sng" dirty="0"/>
              <a:t>driven to the grace of God</a:t>
            </a:r>
            <a:r>
              <a:rPr lang="en-GB" sz="4000" dirty="0"/>
              <a:t>.</a:t>
            </a:r>
            <a:endParaRPr lang="en-GB" sz="4000" i="1" dirty="0"/>
          </a:p>
        </p:txBody>
      </p:sp>
      <p:pic>
        <p:nvPicPr>
          <p:cNvPr id="1026" name="Picture 2" descr="Mourning, Woman, Sculpture, Stone Figure, Stone Figur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9875" y="-5417"/>
            <a:ext cx="4572000" cy="6858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8745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823" y="224852"/>
            <a:ext cx="8645577" cy="6355830"/>
          </a:xfrm>
        </p:spPr>
        <p:txBody>
          <a:bodyPr>
            <a:normAutofit fontScale="92500" lnSpcReduction="10000"/>
          </a:bodyPr>
          <a:lstStyle/>
          <a:p>
            <a:pPr marL="0" indent="0">
              <a:buNone/>
            </a:pPr>
            <a:r>
              <a:rPr lang="en-GB" sz="3200" b="1" dirty="0"/>
              <a:t>Mat 4:17  From that time Jesus began to preach, saying, "Repent, for the kingdom of heaven is at hand.“</a:t>
            </a:r>
          </a:p>
          <a:p>
            <a:pPr marL="0" indent="0">
              <a:buNone/>
            </a:pPr>
            <a:endParaRPr lang="en-GB" sz="3200" dirty="0"/>
          </a:p>
          <a:p>
            <a:pPr marL="457200" lvl="1" indent="0">
              <a:buNone/>
            </a:pPr>
            <a:r>
              <a:rPr lang="en-GB" sz="2800" dirty="0"/>
              <a:t>Jesus’ message was really about repentance. </a:t>
            </a:r>
          </a:p>
          <a:p>
            <a:pPr marL="0" indent="0">
              <a:buNone/>
            </a:pPr>
            <a:endParaRPr lang="en-GB" sz="3200" dirty="0"/>
          </a:p>
          <a:p>
            <a:pPr marL="0" indent="0">
              <a:buNone/>
            </a:pPr>
            <a:r>
              <a:rPr lang="en-GB" sz="3200" b="1" dirty="0"/>
              <a:t>2Co 7:10  For godly </a:t>
            </a:r>
            <a:r>
              <a:rPr lang="en-GB" sz="3200" b="1" u="sng" dirty="0"/>
              <a:t>grief</a:t>
            </a:r>
            <a:r>
              <a:rPr lang="en-GB" sz="3200" b="1" dirty="0"/>
              <a:t> produces a </a:t>
            </a:r>
            <a:r>
              <a:rPr lang="en-GB" sz="3200" b="1" u="sng" dirty="0"/>
              <a:t>repentance</a:t>
            </a:r>
            <a:r>
              <a:rPr lang="en-GB" sz="3200" b="1" dirty="0"/>
              <a:t> that leads to salvation without regret, whereas worldly grief produces death. </a:t>
            </a:r>
          </a:p>
          <a:p>
            <a:pPr marL="0" indent="0">
              <a:buNone/>
            </a:pPr>
            <a:r>
              <a:rPr lang="en-GB" sz="3200" dirty="0"/>
              <a:t>(Grief: </a:t>
            </a:r>
            <a:r>
              <a:rPr lang="en-GB" sz="3200" i="1" dirty="0" err="1"/>
              <a:t>lupe</a:t>
            </a:r>
            <a:r>
              <a:rPr lang="en-GB" sz="3200" i="1" dirty="0"/>
              <a:t>̄  </a:t>
            </a:r>
            <a:r>
              <a:rPr lang="en-GB" sz="3200" dirty="0"/>
              <a:t>sadness, heaviness, sorrow)</a:t>
            </a:r>
          </a:p>
          <a:p>
            <a:pPr marL="0" indent="0">
              <a:buNone/>
            </a:pPr>
            <a:r>
              <a:rPr lang="en-GB" sz="3200" dirty="0"/>
              <a:t>(Repentance: </a:t>
            </a:r>
            <a:r>
              <a:rPr lang="en-GB" sz="3200" i="1" dirty="0"/>
              <a:t>metanoia </a:t>
            </a:r>
            <a:r>
              <a:rPr lang="en-GB" sz="3200" dirty="0"/>
              <a:t> (subjectively) </a:t>
            </a:r>
            <a:r>
              <a:rPr lang="en-GB" sz="3200" i="1" dirty="0"/>
              <a:t>compunction</a:t>
            </a:r>
            <a:r>
              <a:rPr lang="en-GB" sz="3200" dirty="0"/>
              <a:t> (for guilt, including </a:t>
            </a:r>
            <a:r>
              <a:rPr lang="en-GB" sz="3200" i="1" dirty="0"/>
              <a:t>reformation</a:t>
            </a:r>
            <a:r>
              <a:rPr lang="en-GB" sz="3200" dirty="0"/>
              <a:t>); by implication </a:t>
            </a:r>
            <a:r>
              <a:rPr lang="en-GB" sz="3200" i="1" dirty="0"/>
              <a:t>reversal</a:t>
            </a:r>
            <a:r>
              <a:rPr lang="en-GB" sz="3200" dirty="0"/>
              <a:t> (of decision).</a:t>
            </a:r>
          </a:p>
          <a:p>
            <a:pPr marL="457200" lvl="1" indent="0">
              <a:buNone/>
            </a:pPr>
            <a:endParaRPr lang="en-GB" sz="2800" dirty="0"/>
          </a:p>
          <a:p>
            <a:pPr marL="457200" lvl="1" indent="0">
              <a:buNone/>
            </a:pPr>
            <a:r>
              <a:rPr lang="en-GB" sz="2800" dirty="0"/>
              <a:t>And we cannot repent without Godly Sorrow</a:t>
            </a:r>
          </a:p>
          <a:p>
            <a:pPr marL="0" indent="0">
              <a:buNone/>
            </a:pPr>
            <a:endParaRPr lang="en-GB" sz="3600" dirty="0"/>
          </a:p>
          <a:p>
            <a:pPr marL="0" indent="0">
              <a:buNone/>
            </a:pPr>
            <a:endParaRPr lang="en-GB" dirty="0"/>
          </a:p>
        </p:txBody>
      </p:sp>
      <p:pic>
        <p:nvPicPr>
          <p:cNvPr id="4" name="Picture 2" descr="Creative low key black and white to emphasize dramatic facial expression of senior woman. Stock Photo - 1159866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15400" y="4673600"/>
            <a:ext cx="3276600" cy="218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981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93239204"/>
              </p:ext>
            </p:extLst>
          </p:nvPr>
        </p:nvGraphicFramePr>
        <p:xfrm>
          <a:off x="449704" y="494674"/>
          <a:ext cx="11077732" cy="5654573"/>
        </p:xfrm>
        <a:graphic>
          <a:graphicData uri="http://schemas.openxmlformats.org/drawingml/2006/table">
            <a:tbl>
              <a:tblPr firstRow="1" bandRow="1">
                <a:tableStyleId>{5C22544A-7EE6-4342-B048-85BDC9FD1C3A}</a:tableStyleId>
              </a:tblPr>
              <a:tblGrid>
                <a:gridCol w="5538866">
                  <a:extLst>
                    <a:ext uri="{9D8B030D-6E8A-4147-A177-3AD203B41FA5}">
                      <a16:colId xmlns:a16="http://schemas.microsoft.com/office/drawing/2014/main" val="2814010561"/>
                    </a:ext>
                  </a:extLst>
                </a:gridCol>
                <a:gridCol w="5538866">
                  <a:extLst>
                    <a:ext uri="{9D8B030D-6E8A-4147-A177-3AD203B41FA5}">
                      <a16:colId xmlns:a16="http://schemas.microsoft.com/office/drawing/2014/main" val="2949183979"/>
                    </a:ext>
                  </a:extLst>
                </a:gridCol>
              </a:tblGrid>
              <a:tr h="1167095">
                <a:tc>
                  <a:txBody>
                    <a:bodyPr/>
                    <a:lstStyle/>
                    <a:p>
                      <a:pPr algn="ctr"/>
                      <a:r>
                        <a:rPr lang="en-GB" sz="2800" dirty="0"/>
                        <a:t>Mourners </a:t>
                      </a:r>
                    </a:p>
                    <a:p>
                      <a:pPr algn="ctr"/>
                      <a:r>
                        <a:rPr lang="en-GB" sz="2800" dirty="0"/>
                        <a:t>“Gosh</a:t>
                      </a:r>
                      <a:r>
                        <a:rPr lang="en-GB" sz="2800" baseline="0" dirty="0"/>
                        <a:t>! What have I done?”</a:t>
                      </a:r>
                      <a:endParaRPr lang="en-GB" sz="2800" dirty="0"/>
                    </a:p>
                  </a:txBody>
                  <a:tcPr/>
                </a:tc>
                <a:tc>
                  <a:txBody>
                    <a:bodyPr/>
                    <a:lstStyle/>
                    <a:p>
                      <a:pPr algn="ctr"/>
                      <a:r>
                        <a:rPr lang="en-GB" sz="2800" dirty="0"/>
                        <a:t>Non mourners </a:t>
                      </a:r>
                    </a:p>
                    <a:p>
                      <a:pPr algn="ctr"/>
                      <a:r>
                        <a:rPr lang="en-GB" sz="2800" dirty="0"/>
                        <a:t>“</a:t>
                      </a:r>
                      <a:r>
                        <a:rPr lang="en-GB" sz="2800" dirty="0" err="1"/>
                        <a:t>Mh</a:t>
                      </a:r>
                      <a:r>
                        <a:rPr lang="en-GB" sz="2800" dirty="0"/>
                        <a:t>,</a:t>
                      </a:r>
                      <a:r>
                        <a:rPr lang="en-GB" sz="2800" baseline="0" dirty="0"/>
                        <a:t> It’s a small matter”</a:t>
                      </a:r>
                      <a:endParaRPr lang="en-GB" sz="2800" dirty="0"/>
                    </a:p>
                  </a:txBody>
                  <a:tcPr/>
                </a:tc>
                <a:extLst>
                  <a:ext uri="{0D108BD9-81ED-4DB2-BD59-A6C34878D82A}">
                    <a16:rowId xmlns:a16="http://schemas.microsoft.com/office/drawing/2014/main" val="1190375576"/>
                  </a:ext>
                </a:extLst>
              </a:tr>
              <a:tr h="870489">
                <a:tc>
                  <a:txBody>
                    <a:bodyPr/>
                    <a:lstStyle/>
                    <a:p>
                      <a:r>
                        <a:rPr lang="en-GB" sz="2800" dirty="0"/>
                        <a:t>David:</a:t>
                      </a:r>
                      <a:r>
                        <a:rPr lang="en-GB" sz="2800" baseline="0" dirty="0"/>
                        <a:t> Psalm 51: 1-</a:t>
                      </a:r>
                      <a:endParaRPr lang="en-GB" sz="2800" dirty="0"/>
                    </a:p>
                  </a:txBody>
                  <a:tcPr/>
                </a:tc>
                <a:tc>
                  <a:txBody>
                    <a:bodyPr/>
                    <a:lstStyle/>
                    <a:p>
                      <a:r>
                        <a:rPr lang="en-GB" sz="2800" dirty="0"/>
                        <a:t>Saul:</a:t>
                      </a:r>
                      <a:r>
                        <a:rPr lang="en-GB" sz="2800" baseline="0" dirty="0"/>
                        <a:t> 1Samuel  15: 9-20</a:t>
                      </a:r>
                      <a:endParaRPr lang="en-GB" sz="2800" dirty="0"/>
                    </a:p>
                  </a:txBody>
                  <a:tcPr/>
                </a:tc>
                <a:extLst>
                  <a:ext uri="{0D108BD9-81ED-4DB2-BD59-A6C34878D82A}">
                    <a16:rowId xmlns:a16="http://schemas.microsoft.com/office/drawing/2014/main" val="4131527468"/>
                  </a:ext>
                </a:extLst>
              </a:tr>
              <a:tr h="791698">
                <a:tc>
                  <a:txBody>
                    <a:bodyPr/>
                    <a:lstStyle/>
                    <a:p>
                      <a:r>
                        <a:rPr lang="en-GB" sz="2800" dirty="0"/>
                        <a:t>Jesus: Isaiah</a:t>
                      </a:r>
                      <a:r>
                        <a:rPr lang="en-GB" sz="2800" baseline="0" dirty="0"/>
                        <a:t> 53:3-4 </a:t>
                      </a:r>
                      <a:endParaRPr lang="en-GB"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800" dirty="0"/>
                        <a:t>Nebuchadnezzar</a:t>
                      </a:r>
                    </a:p>
                    <a:p>
                      <a:endParaRPr lang="en-GB" sz="2800" dirty="0"/>
                    </a:p>
                  </a:txBody>
                  <a:tcPr/>
                </a:tc>
                <a:extLst>
                  <a:ext uri="{0D108BD9-81ED-4DB2-BD59-A6C34878D82A}">
                    <a16:rowId xmlns:a16="http://schemas.microsoft.com/office/drawing/2014/main" val="1650183146"/>
                  </a:ext>
                </a:extLst>
              </a:tr>
              <a:tr h="884377">
                <a:tc>
                  <a:txBody>
                    <a:bodyPr/>
                    <a:lstStyle/>
                    <a:p>
                      <a:r>
                        <a:rPr lang="en-GB" sz="2800" dirty="0"/>
                        <a:t>Paul : Romans 7: 24</a:t>
                      </a:r>
                    </a:p>
                  </a:txBody>
                  <a:tcPr/>
                </a:tc>
                <a:tc>
                  <a:txBody>
                    <a:bodyPr/>
                    <a:lstStyle/>
                    <a:p>
                      <a:r>
                        <a:rPr lang="en-GB" sz="2800" dirty="0" err="1"/>
                        <a:t>etc</a:t>
                      </a:r>
                      <a:endParaRPr lang="en-GB" sz="2800" dirty="0"/>
                    </a:p>
                  </a:txBody>
                  <a:tcPr/>
                </a:tc>
                <a:extLst>
                  <a:ext uri="{0D108BD9-81ED-4DB2-BD59-A6C34878D82A}">
                    <a16:rowId xmlns:a16="http://schemas.microsoft.com/office/drawing/2014/main" val="3874743712"/>
                  </a:ext>
                </a:extLst>
              </a:tr>
              <a:tr h="723014">
                <a:tc>
                  <a:txBody>
                    <a:bodyPr/>
                    <a:lstStyle/>
                    <a:p>
                      <a:r>
                        <a:rPr lang="en-GB" sz="2800" dirty="0"/>
                        <a:t>Josiah</a:t>
                      </a:r>
                      <a:r>
                        <a:rPr lang="en-GB" sz="2800" baseline="0" dirty="0"/>
                        <a:t>: 2kings 22: 19</a:t>
                      </a:r>
                      <a:endParaRPr lang="en-GB" sz="2800" dirty="0"/>
                    </a:p>
                  </a:txBody>
                  <a:tcPr/>
                </a:tc>
                <a:tc>
                  <a:txBody>
                    <a:bodyPr/>
                    <a:lstStyle/>
                    <a:p>
                      <a:endParaRPr lang="en-GB" sz="2800" dirty="0"/>
                    </a:p>
                  </a:txBody>
                  <a:tcPr/>
                </a:tc>
                <a:extLst>
                  <a:ext uri="{0D108BD9-81ED-4DB2-BD59-A6C34878D82A}">
                    <a16:rowId xmlns:a16="http://schemas.microsoft.com/office/drawing/2014/main" val="454828055"/>
                  </a:ext>
                </a:extLst>
              </a:tr>
              <a:tr h="1064718">
                <a:tc>
                  <a:txBody>
                    <a:bodyPr/>
                    <a:lstStyle/>
                    <a:p>
                      <a:r>
                        <a:rPr lang="en-GB" sz="2800" dirty="0"/>
                        <a:t>The King of Nineveh</a:t>
                      </a:r>
                      <a:r>
                        <a:rPr lang="en-GB" sz="2800" baseline="0" dirty="0"/>
                        <a:t>: Jonah 3:6</a:t>
                      </a:r>
                      <a:endParaRPr lang="en-GB" sz="2800" dirty="0"/>
                    </a:p>
                  </a:txBody>
                  <a:tcPr/>
                </a:tc>
                <a:tc>
                  <a:txBody>
                    <a:bodyPr/>
                    <a:lstStyle/>
                    <a:p>
                      <a:endParaRPr lang="en-GB" sz="2800" dirty="0"/>
                    </a:p>
                  </a:txBody>
                  <a:tcPr/>
                </a:tc>
                <a:extLst>
                  <a:ext uri="{0D108BD9-81ED-4DB2-BD59-A6C34878D82A}">
                    <a16:rowId xmlns:a16="http://schemas.microsoft.com/office/drawing/2014/main" val="2883726971"/>
                  </a:ext>
                </a:extLst>
              </a:tr>
            </a:tbl>
          </a:graphicData>
        </a:graphic>
      </p:graphicFrame>
    </p:spTree>
    <p:extLst>
      <p:ext uri="{BB962C8B-B14F-4D97-AF65-F5344CB8AC3E}">
        <p14:creationId xmlns:p14="http://schemas.microsoft.com/office/powerpoint/2010/main" val="24899269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9171"/>
          </a:xfrm>
          <a:solidFill>
            <a:schemeClr val="bg1">
              <a:lumMod val="75000"/>
            </a:schemeClr>
          </a:solidFill>
        </p:spPr>
        <p:txBody>
          <a:bodyPr>
            <a:normAutofit fontScale="90000"/>
          </a:bodyPr>
          <a:lstStyle/>
          <a:p>
            <a:pPr algn="ctr"/>
            <a:r>
              <a:rPr lang="en-GB" dirty="0"/>
              <a:t>Psalm 51:1-4</a:t>
            </a:r>
          </a:p>
        </p:txBody>
      </p:sp>
      <p:sp>
        <p:nvSpPr>
          <p:cNvPr id="3" name="Content Placeholder 2"/>
          <p:cNvSpPr>
            <a:spLocks noGrp="1"/>
          </p:cNvSpPr>
          <p:nvPr>
            <p:ph idx="1"/>
          </p:nvPr>
        </p:nvSpPr>
        <p:spPr>
          <a:xfrm>
            <a:off x="149902" y="779488"/>
            <a:ext cx="12042098" cy="5651291"/>
          </a:xfrm>
        </p:spPr>
        <p:txBody>
          <a:bodyPr>
            <a:normAutofit fontScale="92500"/>
          </a:bodyPr>
          <a:lstStyle/>
          <a:p>
            <a:pPr marL="0" indent="0">
              <a:buNone/>
            </a:pPr>
            <a:r>
              <a:rPr lang="en-GB" sz="3600" i="1" dirty="0"/>
              <a:t>Have mercy on me, O God, according to your steadfast love; according to your abundant mercy blot out my transgressions. Wash me thoroughly from my iniquity, and cleanse me from my sin! For </a:t>
            </a:r>
            <a:r>
              <a:rPr lang="en-GB" sz="3600" i="1" u="sng" dirty="0"/>
              <a:t>I know my transgressions</a:t>
            </a:r>
            <a:r>
              <a:rPr lang="en-GB" sz="3600" i="1" dirty="0"/>
              <a:t>, and </a:t>
            </a:r>
            <a:r>
              <a:rPr lang="en-GB" sz="3600" i="1" u="sng" dirty="0"/>
              <a:t>my sin is ever before me</a:t>
            </a:r>
            <a:r>
              <a:rPr lang="en-GB" sz="3600" i="1" dirty="0"/>
              <a:t>. Against you, </a:t>
            </a:r>
            <a:r>
              <a:rPr lang="en-GB" sz="3600" i="1" u="sng" dirty="0"/>
              <a:t>you only</a:t>
            </a:r>
            <a:r>
              <a:rPr lang="en-GB" sz="3600" i="1" dirty="0"/>
              <a:t>, have I sinned and done what is evil in your sight, so that </a:t>
            </a:r>
            <a:r>
              <a:rPr lang="en-GB" sz="3600" i="1" u="sng" dirty="0"/>
              <a:t>you may be justified</a:t>
            </a:r>
            <a:r>
              <a:rPr lang="en-GB" sz="3600" i="1" dirty="0"/>
              <a:t> in your words and blameless in your judgment. </a:t>
            </a:r>
          </a:p>
          <a:p>
            <a:pPr marL="0" indent="0">
              <a:buNone/>
            </a:pPr>
            <a:endParaRPr lang="en-GB" sz="3600" i="1" dirty="0"/>
          </a:p>
          <a:p>
            <a:pPr marL="0" indent="0">
              <a:buNone/>
            </a:pPr>
            <a:r>
              <a:rPr lang="en-GB" sz="3600" i="1" dirty="0"/>
              <a:t>Result: </a:t>
            </a:r>
          </a:p>
          <a:p>
            <a:pPr marL="0" indent="0">
              <a:buNone/>
            </a:pPr>
            <a:r>
              <a:rPr lang="en-GB" sz="3600" i="1" dirty="0"/>
              <a:t>vs 8 </a:t>
            </a:r>
            <a:r>
              <a:rPr lang="en-GB" dirty="0"/>
              <a:t>Let me hear joy and gladness; let the bones that you have broken rejoice. </a:t>
            </a:r>
          </a:p>
          <a:p>
            <a:pPr marL="0" indent="0">
              <a:buNone/>
            </a:pPr>
            <a:endParaRPr lang="en-GB" dirty="0"/>
          </a:p>
          <a:p>
            <a:pPr marL="0" indent="0">
              <a:buNone/>
            </a:pPr>
            <a:r>
              <a:rPr lang="en-GB" dirty="0"/>
              <a:t>Vs 13Then I will teach transgressors your ways, and sinners will return to you. </a:t>
            </a:r>
          </a:p>
          <a:p>
            <a:pPr marL="0" indent="0">
              <a:buNone/>
            </a:pPr>
            <a:endParaRPr lang="en-GB" sz="3600" i="1" dirty="0"/>
          </a:p>
          <a:p>
            <a:endParaRPr lang="en-GB" dirty="0"/>
          </a:p>
        </p:txBody>
      </p:sp>
    </p:spTree>
    <p:extLst>
      <p:ext uri="{BB962C8B-B14F-4D97-AF65-F5344CB8AC3E}">
        <p14:creationId xmlns:p14="http://schemas.microsoft.com/office/powerpoint/2010/main" val="1471946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827571"/>
          </a:xfrm>
          <a:solidFill>
            <a:srgbClr val="002060"/>
          </a:solidFill>
        </p:spPr>
        <p:txBody>
          <a:bodyPr/>
          <a:lstStyle/>
          <a:p>
            <a:r>
              <a:rPr lang="en-GB" dirty="0"/>
              <a:t>        </a:t>
            </a:r>
            <a:r>
              <a:rPr lang="en-GB" dirty="0">
                <a:solidFill>
                  <a:schemeClr val="bg1"/>
                </a:solidFill>
              </a:rPr>
              <a:t>Be-ATTITUDE #3 Blessedness of  meekness?</a:t>
            </a:r>
          </a:p>
        </p:txBody>
      </p:sp>
      <p:sp>
        <p:nvSpPr>
          <p:cNvPr id="3" name="Content Placeholder 2"/>
          <p:cNvSpPr>
            <a:spLocks noGrp="1"/>
          </p:cNvSpPr>
          <p:nvPr>
            <p:ph idx="1"/>
          </p:nvPr>
        </p:nvSpPr>
        <p:spPr>
          <a:xfrm>
            <a:off x="367938" y="1345474"/>
            <a:ext cx="6893287" cy="4898572"/>
          </a:xfrm>
        </p:spPr>
        <p:txBody>
          <a:bodyPr>
            <a:normAutofit lnSpcReduction="10000"/>
          </a:bodyPr>
          <a:lstStyle/>
          <a:p>
            <a:r>
              <a:rPr lang="en-GB" dirty="0"/>
              <a:t>Meek (</a:t>
            </a:r>
            <a:r>
              <a:rPr lang="en-GB" dirty="0" err="1"/>
              <a:t>greek</a:t>
            </a:r>
            <a:r>
              <a:rPr lang="en-GB" dirty="0"/>
              <a:t> </a:t>
            </a:r>
            <a:r>
              <a:rPr lang="en-GB" i="1" dirty="0" err="1"/>
              <a:t>praus</a:t>
            </a:r>
            <a:r>
              <a:rPr lang="en-GB" dirty="0"/>
              <a:t>) does not mean weakness, cowardice, spiritless</a:t>
            </a:r>
          </a:p>
          <a:p>
            <a:r>
              <a:rPr lang="en-GB" dirty="0"/>
              <a:t>It was used (350 years ago) of horses and other wild animals whose naturally </a:t>
            </a:r>
            <a:r>
              <a:rPr lang="en-GB" u="sng" dirty="0"/>
              <a:t>wild spirits were broken </a:t>
            </a:r>
            <a:r>
              <a:rPr lang="en-GB" dirty="0"/>
              <a:t>by a trainer so that they can do useful work</a:t>
            </a:r>
          </a:p>
          <a:p>
            <a:r>
              <a:rPr lang="en-GB" dirty="0"/>
              <a:t>Gentle of spirit, submissive, tender-hearted</a:t>
            </a:r>
          </a:p>
          <a:p>
            <a:r>
              <a:rPr lang="en-GB" dirty="0"/>
              <a:t>Three times in the synoptic gospels: </a:t>
            </a:r>
          </a:p>
          <a:p>
            <a:pPr lvl="1"/>
            <a:r>
              <a:rPr lang="en-GB" dirty="0"/>
              <a:t>Matthew 5:5</a:t>
            </a:r>
          </a:p>
          <a:p>
            <a:pPr lvl="1"/>
            <a:r>
              <a:rPr lang="en-GB" dirty="0"/>
              <a:t>Matthew 11:28-Invitation to us</a:t>
            </a:r>
          </a:p>
          <a:p>
            <a:pPr lvl="1"/>
            <a:r>
              <a:rPr lang="en-GB" dirty="0"/>
              <a:t>Matthew 21:5- Meek King on a meek animal on conquest (</a:t>
            </a:r>
            <a:r>
              <a:rPr lang="en-GB" dirty="0" err="1"/>
              <a:t>Zech</a:t>
            </a:r>
            <a:r>
              <a:rPr lang="en-GB" dirty="0"/>
              <a:t> 9:9) </a:t>
            </a:r>
          </a:p>
          <a:p>
            <a:pPr marL="0" indent="0">
              <a:buNone/>
            </a:pPr>
            <a:endParaRPr lang="en-GB" dirty="0"/>
          </a:p>
        </p:txBody>
      </p:sp>
      <p:pic>
        <p:nvPicPr>
          <p:cNvPr id="2050" name="Picture 2" descr="Running horse in the desert Stock Ima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08825" y="3357154"/>
            <a:ext cx="5083175" cy="35008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3012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hrist Entering Jerusale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3326" y="473498"/>
            <a:ext cx="4297680" cy="591423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190309" y="473498"/>
            <a:ext cx="6840582" cy="5632311"/>
          </a:xfrm>
          <a:prstGeom prst="rect">
            <a:avLst/>
          </a:prstGeom>
        </p:spPr>
        <p:txBody>
          <a:bodyPr wrap="square">
            <a:spAutoFit/>
          </a:bodyPr>
          <a:lstStyle/>
          <a:p>
            <a:pPr algn="ctr"/>
            <a:r>
              <a:rPr lang="en-GB" sz="3600" dirty="0"/>
              <a:t>Zechariah 9:9 </a:t>
            </a:r>
          </a:p>
          <a:p>
            <a:r>
              <a:rPr lang="en-GB" sz="3600" dirty="0"/>
              <a:t>Rejoice, O people of Zion! Shout in triumph, O people of Jerusalem! Look, your king is coming to you. He is righteous and victorious, yet he is meek, riding on a donkey--riding on a donkey's colt.</a:t>
            </a:r>
          </a:p>
          <a:p>
            <a:endParaRPr lang="en-GB" sz="3600" dirty="0"/>
          </a:p>
          <a:p>
            <a:r>
              <a:rPr lang="en-GB" sz="3600" dirty="0"/>
              <a:t>Cf. </a:t>
            </a:r>
            <a:r>
              <a:rPr lang="en-GB" sz="3600" dirty="0" err="1"/>
              <a:t>Maccabbeus</a:t>
            </a:r>
            <a:r>
              <a:rPr lang="en-GB" sz="3600" dirty="0"/>
              <a:t/>
            </a:r>
            <a:br>
              <a:rPr lang="en-GB" sz="3600" dirty="0"/>
            </a:br>
            <a:endParaRPr lang="en-GB" sz="3600" dirty="0"/>
          </a:p>
        </p:txBody>
      </p:sp>
    </p:spTree>
    <p:extLst>
      <p:ext uri="{BB962C8B-B14F-4D97-AF65-F5344CB8AC3E}">
        <p14:creationId xmlns:p14="http://schemas.microsoft.com/office/powerpoint/2010/main" val="987376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06017" y="450574"/>
            <a:ext cx="11900453" cy="6407425"/>
          </a:xfrm>
        </p:spPr>
        <p:txBody>
          <a:bodyPr>
            <a:normAutofit/>
          </a:bodyPr>
          <a:lstStyle/>
          <a:p>
            <a:r>
              <a:rPr lang="en-US" dirty="0"/>
              <a:t>  164 BC Antiochus IV Epiphanes a terrible ruler: a massive tax on Jerusalem, naked Greek games, sacrificed a pig in the holy of </a:t>
            </a:r>
            <a:r>
              <a:rPr lang="en-US" dirty="0" smtClean="0"/>
              <a:t>holies (abomination that causes desolation),  </a:t>
            </a:r>
            <a:r>
              <a:rPr lang="en-US" dirty="0"/>
              <a:t>killed as many as 40,000 Jews in one day</a:t>
            </a:r>
          </a:p>
          <a:p>
            <a:r>
              <a:rPr lang="en-US" dirty="0"/>
              <a:t>Judas Maccabees or “Judah the Hammer” led an overthrow of Antiochus (</a:t>
            </a:r>
            <a:r>
              <a:rPr lang="en-US" dirty="0" err="1"/>
              <a:t>Hannukah</a:t>
            </a:r>
            <a:r>
              <a:rPr lang="en-US" dirty="0"/>
              <a:t>).</a:t>
            </a:r>
          </a:p>
          <a:p>
            <a:r>
              <a:rPr lang="en-US" dirty="0"/>
              <a:t>He rode into Jerusalem (on a horse) after his victory greeted by palm-waving citizens (1 Mac. 13:51)</a:t>
            </a:r>
          </a:p>
          <a:p>
            <a:r>
              <a:rPr lang="en-US" dirty="0"/>
              <a:t>He went to the Temple and cleansed it. He was crowned king in Jerusalem</a:t>
            </a:r>
          </a:p>
          <a:p>
            <a:r>
              <a:rPr lang="en-US" i="1" dirty="0"/>
              <a:t>“Pay back the Gentiles in full, and heed what the law commands.” </a:t>
            </a:r>
            <a:r>
              <a:rPr lang="en-US" dirty="0"/>
              <a:t>– 1 Maccabees 2:68</a:t>
            </a:r>
          </a:p>
          <a:p>
            <a:r>
              <a:rPr lang="en-US" dirty="0"/>
              <a:t>An exhortation to Judah the Hammer and became something of a famous saying in Jerusalem by the time of Jesus</a:t>
            </a:r>
          </a:p>
          <a:p>
            <a:r>
              <a:rPr lang="en-US" dirty="0"/>
              <a:t>Judah’s  son killed 800 Jews who protested against their rule.</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4183006405"/>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006" y="156120"/>
            <a:ext cx="11982994" cy="784406"/>
          </a:xfrm>
        </p:spPr>
        <p:txBody>
          <a:bodyPr>
            <a:normAutofit fontScale="90000"/>
          </a:bodyPr>
          <a:lstStyle/>
          <a:p>
            <a:r>
              <a:rPr lang="en-GB" dirty="0">
                <a:solidFill>
                  <a:srgbClr val="002060"/>
                </a:solidFill>
              </a:rPr>
              <a:t/>
            </a:r>
            <a:br>
              <a:rPr lang="en-GB" dirty="0">
                <a:solidFill>
                  <a:srgbClr val="002060"/>
                </a:solidFill>
              </a:rPr>
            </a:br>
            <a:r>
              <a:rPr lang="en-GB" dirty="0">
                <a:solidFill>
                  <a:srgbClr val="002060"/>
                </a:solidFill>
              </a:rPr>
              <a:t>"Blessed are the meek, for they shall inherit the earth”.</a:t>
            </a:r>
            <a:br>
              <a:rPr lang="en-GB" dirty="0">
                <a:solidFill>
                  <a:srgbClr val="002060"/>
                </a:solidFill>
              </a:rPr>
            </a:br>
            <a:endParaRPr lang="en-GB" dirty="0"/>
          </a:p>
        </p:txBody>
      </p:sp>
      <p:sp>
        <p:nvSpPr>
          <p:cNvPr id="3" name="Content Placeholder 2"/>
          <p:cNvSpPr>
            <a:spLocks noGrp="1"/>
          </p:cNvSpPr>
          <p:nvPr>
            <p:ph idx="1"/>
          </p:nvPr>
        </p:nvSpPr>
        <p:spPr>
          <a:xfrm>
            <a:off x="313509" y="1463040"/>
            <a:ext cx="11508377" cy="5146766"/>
          </a:xfrm>
        </p:spPr>
        <p:txBody>
          <a:bodyPr>
            <a:normAutofit/>
          </a:bodyPr>
          <a:lstStyle/>
          <a:p>
            <a:r>
              <a:rPr lang="en-GB" dirty="0"/>
              <a:t> </a:t>
            </a:r>
            <a:r>
              <a:rPr lang="en-GB" sz="3600" dirty="0"/>
              <a:t>MEEK-humble .This beatitude may have looked ridiculous to the </a:t>
            </a:r>
            <a:r>
              <a:rPr lang="en-GB" sz="3600" dirty="0" err="1"/>
              <a:t>jews</a:t>
            </a:r>
            <a:r>
              <a:rPr lang="en-GB" sz="3600" dirty="0"/>
              <a:t> who expected a messiah to be a King who would lead them to victory over the hated Romans</a:t>
            </a:r>
          </a:p>
          <a:p>
            <a:r>
              <a:rPr lang="en-GB" sz="3600" dirty="0"/>
              <a:t>Expectation: militaristic Kingdom, massive army</a:t>
            </a:r>
          </a:p>
          <a:p>
            <a:r>
              <a:rPr lang="en-GB" sz="3600" dirty="0"/>
              <a:t>Meek and gentle messiah—an absurdity to zealous </a:t>
            </a:r>
            <a:r>
              <a:rPr lang="en-GB" sz="3600" dirty="0" err="1"/>
              <a:t>jews</a:t>
            </a:r>
            <a:endParaRPr lang="en-GB" sz="3600" dirty="0"/>
          </a:p>
          <a:p>
            <a:r>
              <a:rPr lang="en-GB" sz="3600" dirty="0"/>
              <a:t>They did not recognize the Suffering Servant of Isaiah as the Messiah</a:t>
            </a:r>
          </a:p>
          <a:p>
            <a:r>
              <a:rPr lang="en-GB" sz="3600" dirty="0"/>
              <a:t>A person who </a:t>
            </a:r>
            <a:r>
              <a:rPr lang="en-GB" sz="3600" u="sng" dirty="0"/>
              <a:t>chooses</a:t>
            </a:r>
            <a:r>
              <a:rPr lang="en-GB" sz="3600" dirty="0"/>
              <a:t> to be Meek and gentle person - also an absurdity in our world </a:t>
            </a:r>
          </a:p>
          <a:p>
            <a:endParaRPr lang="en-GB" sz="3600" dirty="0">
              <a:solidFill>
                <a:srgbClr val="002060"/>
              </a:solidFill>
            </a:endParaRPr>
          </a:p>
          <a:p>
            <a:endParaRPr lang="en-GB" sz="3600" dirty="0">
              <a:solidFill>
                <a:srgbClr val="002060"/>
              </a:solidFill>
            </a:endParaRPr>
          </a:p>
          <a:p>
            <a:pPr marL="0" indent="0">
              <a:buNone/>
            </a:pPr>
            <a:endParaRPr lang="en-GB" dirty="0"/>
          </a:p>
        </p:txBody>
      </p:sp>
    </p:spTree>
    <p:extLst>
      <p:ext uri="{BB962C8B-B14F-4D97-AF65-F5344CB8AC3E}">
        <p14:creationId xmlns:p14="http://schemas.microsoft.com/office/powerpoint/2010/main" val="32580950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1939" y="1056999"/>
            <a:ext cx="10515600" cy="4351338"/>
          </a:xfrm>
        </p:spPr>
        <p:txBody>
          <a:bodyPr>
            <a:normAutofit/>
          </a:bodyPr>
          <a:lstStyle/>
          <a:p>
            <a:pPr marL="0" indent="0">
              <a:buNone/>
            </a:pPr>
            <a:r>
              <a:rPr lang="en-GB" sz="4800" dirty="0"/>
              <a:t>They are the meek, who are rarely and hardly provoked, but quickly and easily pacified, who would rather forgive 20 injuries than revenge one, having the rule of their spirits. </a:t>
            </a:r>
          </a:p>
          <a:p>
            <a:pPr marL="0" indent="0">
              <a:buNone/>
            </a:pPr>
            <a:r>
              <a:rPr lang="en-GB" sz="4800" dirty="0"/>
              <a:t>                                                          </a:t>
            </a:r>
            <a:r>
              <a:rPr lang="en-GB" sz="4800" i="1" dirty="0"/>
              <a:t>Henry </a:t>
            </a:r>
          </a:p>
        </p:txBody>
      </p:sp>
    </p:spTree>
    <p:extLst>
      <p:ext uri="{BB962C8B-B14F-4D97-AF65-F5344CB8AC3E}">
        <p14:creationId xmlns:p14="http://schemas.microsoft.com/office/powerpoint/2010/main" val="2353009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
            <a:ext cx="12192000" cy="7089913"/>
          </a:xfrm>
          <a:solidFill>
            <a:schemeClr val="accent6">
              <a:lumMod val="60000"/>
              <a:lumOff val="40000"/>
            </a:schemeClr>
          </a:solidFill>
        </p:spPr>
        <p:txBody>
          <a:bodyPr>
            <a:normAutofit lnSpcReduction="10000"/>
          </a:bodyPr>
          <a:lstStyle/>
          <a:p>
            <a:pPr marL="0" indent="0" algn="ctr">
              <a:buNone/>
            </a:pPr>
            <a:r>
              <a:rPr lang="en-GB" sz="4000" u="sng" dirty="0"/>
              <a:t>Matthew 5:1-12</a:t>
            </a:r>
          </a:p>
          <a:p>
            <a:pPr marL="0" indent="0">
              <a:buNone/>
            </a:pPr>
            <a:r>
              <a:rPr lang="en-GB" dirty="0"/>
              <a:t>Seeing the crowds, he went up on the mountain, and when he sat down his disciples came to him. And he opened his mouth and taught them, saying:</a:t>
            </a:r>
          </a:p>
          <a:p>
            <a:pPr marL="0" indent="0">
              <a:buNone/>
            </a:pPr>
            <a:endParaRPr lang="en-GB" dirty="0"/>
          </a:p>
          <a:p>
            <a:pPr marL="0" indent="0">
              <a:buNone/>
            </a:pPr>
            <a:r>
              <a:rPr lang="en-GB" dirty="0">
                <a:solidFill>
                  <a:srgbClr val="002060"/>
                </a:solidFill>
              </a:rPr>
              <a:t>"Blessed are the poor in spirit, for theirs is the kingdom of heaven.</a:t>
            </a:r>
            <a:br>
              <a:rPr lang="en-GB" dirty="0">
                <a:solidFill>
                  <a:srgbClr val="002060"/>
                </a:solidFill>
              </a:rPr>
            </a:br>
            <a:r>
              <a:rPr lang="en-GB" dirty="0">
                <a:solidFill>
                  <a:srgbClr val="002060"/>
                </a:solidFill>
              </a:rPr>
              <a:t>"Blessed are those who mourn, for they shall be comforted</a:t>
            </a:r>
            <a:br>
              <a:rPr lang="en-GB" dirty="0">
                <a:solidFill>
                  <a:srgbClr val="002060"/>
                </a:solidFill>
              </a:rPr>
            </a:br>
            <a:r>
              <a:rPr lang="en-GB" dirty="0">
                <a:solidFill>
                  <a:srgbClr val="002060"/>
                </a:solidFill>
              </a:rPr>
              <a:t>"Blessed are the meek, for they shall inherit the earth.</a:t>
            </a:r>
            <a:br>
              <a:rPr lang="en-GB" dirty="0">
                <a:solidFill>
                  <a:srgbClr val="002060"/>
                </a:solidFill>
              </a:rPr>
            </a:br>
            <a:r>
              <a:rPr lang="en-GB" dirty="0">
                <a:solidFill>
                  <a:srgbClr val="002060"/>
                </a:solidFill>
              </a:rPr>
              <a:t>"Blessed are those who hunger and thirst for righteousness, for they shall be satisfied.</a:t>
            </a:r>
            <a:br>
              <a:rPr lang="en-GB" dirty="0">
                <a:solidFill>
                  <a:srgbClr val="002060"/>
                </a:solidFill>
              </a:rPr>
            </a:br>
            <a:r>
              <a:rPr lang="en-GB" dirty="0">
                <a:solidFill>
                  <a:srgbClr val="002060"/>
                </a:solidFill>
              </a:rPr>
              <a:t>"Blessed are the merciful, for they shall obtain mercy.</a:t>
            </a:r>
            <a:br>
              <a:rPr lang="en-GB" dirty="0">
                <a:solidFill>
                  <a:srgbClr val="002060"/>
                </a:solidFill>
              </a:rPr>
            </a:br>
            <a:r>
              <a:rPr lang="en-GB" dirty="0">
                <a:solidFill>
                  <a:srgbClr val="002060"/>
                </a:solidFill>
              </a:rPr>
              <a:t>"Blessed are the pure in heart, for they shall see God.</a:t>
            </a:r>
            <a:br>
              <a:rPr lang="en-GB" dirty="0">
                <a:solidFill>
                  <a:srgbClr val="002060"/>
                </a:solidFill>
              </a:rPr>
            </a:br>
            <a:r>
              <a:rPr lang="en-GB" dirty="0">
                <a:solidFill>
                  <a:srgbClr val="002060"/>
                </a:solidFill>
              </a:rPr>
              <a:t>"Blessed are the peacemakers, for they shall be called sons of God.</a:t>
            </a:r>
          </a:p>
          <a:p>
            <a:pPr marL="0" indent="0">
              <a:buNone/>
            </a:pPr>
            <a:r>
              <a:rPr lang="en-GB" dirty="0">
                <a:solidFill>
                  <a:srgbClr val="002060"/>
                </a:solidFill>
              </a:rPr>
              <a:t>"Blessed are those who are persecuted for righteousness' sake, for theirs is the kingdom of heaven.</a:t>
            </a:r>
          </a:p>
          <a:p>
            <a:pPr marL="0" indent="0">
              <a:buNone/>
            </a:pPr>
            <a:r>
              <a:rPr lang="en-GB" dirty="0"/>
              <a:t/>
            </a:r>
            <a:br>
              <a:rPr lang="en-GB" dirty="0"/>
            </a:br>
            <a:r>
              <a:rPr lang="en-GB" dirty="0"/>
              <a:t>"Blessed are you when men reviled you and persecute you and utter all kinds of evil against you falsely on my account. Rejoice and be glad, for your reward is great in heaven, for so men persecuted the prophets who were before you."</a:t>
            </a:r>
          </a:p>
          <a:p>
            <a:pPr marL="0" indent="0">
              <a:buNone/>
            </a:pPr>
            <a:endParaRPr lang="en-GB" dirty="0"/>
          </a:p>
        </p:txBody>
      </p:sp>
    </p:spTree>
    <p:extLst>
      <p:ext uri="{BB962C8B-B14F-4D97-AF65-F5344CB8AC3E}">
        <p14:creationId xmlns:p14="http://schemas.microsoft.com/office/powerpoint/2010/main" val="25593225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1797"/>
            <a:ext cx="12006470" cy="6063560"/>
          </a:xfrm>
        </p:spPr>
        <p:txBody>
          <a:bodyPr>
            <a:normAutofit lnSpcReduction="10000"/>
          </a:bodyPr>
          <a:lstStyle/>
          <a:p>
            <a:pPr marL="0" indent="0">
              <a:buNone/>
            </a:pPr>
            <a:r>
              <a:rPr lang="en-GB" sz="3200" i="1" dirty="0"/>
              <a:t>"Therefore I tell you, do not be anxious about your life, what you will eat or what you will drink, nor about your body, what you will put on. Is not life more than food, and the body more than clothing? Look at the birds of the air: they neither sow nor reap nor gather into barns, and yet your heavenly Father feeds them. Are you not of more value than they? And which of you by being anxious can add a single hour to his span of life?......But </a:t>
            </a:r>
            <a:r>
              <a:rPr lang="en-GB" sz="3200" i="1" u="sng" dirty="0"/>
              <a:t>seek first the kingdom of God and his righteousness</a:t>
            </a:r>
            <a:r>
              <a:rPr lang="en-GB" sz="3200" i="1" dirty="0"/>
              <a:t>, and all these things will be added to you”.</a:t>
            </a:r>
          </a:p>
          <a:p>
            <a:pPr marL="0" indent="0">
              <a:buNone/>
            </a:pPr>
            <a:r>
              <a:rPr lang="en-GB" sz="3200" i="1" dirty="0"/>
              <a:t>                                                                                                    Matthew 6:25-</a:t>
            </a:r>
          </a:p>
          <a:p>
            <a:pPr marL="0" indent="0">
              <a:buNone/>
            </a:pPr>
            <a:endParaRPr lang="en-GB" sz="3200" i="1" dirty="0"/>
          </a:p>
          <a:p>
            <a:pPr marL="0" indent="0">
              <a:buNone/>
            </a:pPr>
            <a:r>
              <a:rPr lang="en-GB" sz="3200" dirty="0"/>
              <a:t> </a:t>
            </a:r>
            <a:r>
              <a:rPr lang="en-GB" sz="3200" i="1" dirty="0"/>
              <a:t>But I have calmed and quieted my soul,   like a weaned child with its mother;  like a weaned child is my soul within me.     </a:t>
            </a:r>
          </a:p>
          <a:p>
            <a:pPr marL="0" indent="0">
              <a:buNone/>
            </a:pPr>
            <a:r>
              <a:rPr lang="en-GB" sz="3200" i="1" dirty="0"/>
              <a:t>                                                                                                   Psalm 131: 2                                                                                                                                           </a:t>
            </a:r>
          </a:p>
        </p:txBody>
      </p:sp>
      <p:sp>
        <p:nvSpPr>
          <p:cNvPr id="4" name="Title 1"/>
          <p:cNvSpPr txBox="1">
            <a:spLocks/>
          </p:cNvSpPr>
          <p:nvPr/>
        </p:nvSpPr>
        <p:spPr>
          <a:xfrm>
            <a:off x="0" y="0"/>
            <a:ext cx="12191999" cy="681797"/>
          </a:xfrm>
          <a:prstGeom prst="rect">
            <a:avLst/>
          </a:prstGeom>
          <a:solidFill>
            <a:schemeClr val="bg1">
              <a:lumMod val="85000"/>
            </a:schemeClr>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t>Meaning of meekness</a:t>
            </a:r>
            <a:endParaRPr lang="en-GB" dirty="0"/>
          </a:p>
        </p:txBody>
      </p:sp>
    </p:spTree>
    <p:extLst>
      <p:ext uri="{BB962C8B-B14F-4D97-AF65-F5344CB8AC3E}">
        <p14:creationId xmlns:p14="http://schemas.microsoft.com/office/powerpoint/2010/main" val="25501544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1999" cy="681797"/>
          </a:xfrm>
          <a:solidFill>
            <a:schemeClr val="bg1">
              <a:lumMod val="85000"/>
            </a:schemeClr>
          </a:solidFill>
        </p:spPr>
        <p:txBody>
          <a:bodyPr>
            <a:normAutofit fontScale="90000"/>
          </a:bodyPr>
          <a:lstStyle/>
          <a:p>
            <a:pPr algn="ctr"/>
            <a:r>
              <a:rPr lang="en-GB" b="1" dirty="0"/>
              <a:t>What Does Meekness Have to Do with God?</a:t>
            </a:r>
          </a:p>
        </p:txBody>
      </p:sp>
      <p:sp>
        <p:nvSpPr>
          <p:cNvPr id="3" name="Content Placeholder 2"/>
          <p:cNvSpPr>
            <a:spLocks noGrp="1"/>
          </p:cNvSpPr>
          <p:nvPr>
            <p:ph idx="1"/>
          </p:nvPr>
        </p:nvSpPr>
        <p:spPr>
          <a:xfrm>
            <a:off x="185530" y="927652"/>
            <a:ext cx="11555896" cy="5811078"/>
          </a:xfrm>
        </p:spPr>
        <p:txBody>
          <a:bodyPr>
            <a:normAutofit/>
          </a:bodyPr>
          <a:lstStyle/>
          <a:p>
            <a:pPr marL="0" indent="0">
              <a:buNone/>
            </a:pPr>
            <a:r>
              <a:rPr lang="en-GB" i="1" dirty="0"/>
              <a:t>Trust in the LORD, and do good; dwell in the land and befriend faithfulness. </a:t>
            </a:r>
          </a:p>
          <a:p>
            <a:pPr marL="0" indent="0">
              <a:buNone/>
            </a:pPr>
            <a:r>
              <a:rPr lang="en-GB" i="1" dirty="0"/>
              <a:t>Delight yourself in the LORD, and he will give you the desires of your heart. </a:t>
            </a:r>
          </a:p>
          <a:p>
            <a:pPr marL="0" indent="0">
              <a:buNone/>
            </a:pPr>
            <a:r>
              <a:rPr lang="en-GB" i="1" dirty="0"/>
              <a:t>Commit your way to the LORD; trust in him, and he will act. </a:t>
            </a:r>
          </a:p>
          <a:p>
            <a:pPr marL="0" indent="0">
              <a:buNone/>
            </a:pPr>
            <a:r>
              <a:rPr lang="en-GB" i="1" dirty="0"/>
              <a:t>He will bring forth your righteousness as the light, and your justice (right) as the noonday. </a:t>
            </a:r>
          </a:p>
          <a:p>
            <a:pPr marL="0" indent="0">
              <a:buNone/>
            </a:pPr>
            <a:r>
              <a:rPr lang="en-GB" i="1" dirty="0"/>
              <a:t>Be still before the LORD and wait patiently for him; fret not yourself over the one who prospers in his way, over the man who carries out evil devices! </a:t>
            </a:r>
          </a:p>
          <a:p>
            <a:pPr marL="0" indent="0">
              <a:buNone/>
            </a:pPr>
            <a:r>
              <a:rPr lang="en-GB" i="1" dirty="0"/>
              <a:t>But the meek shall inherit the land and live in abundant peace</a:t>
            </a:r>
          </a:p>
          <a:p>
            <a:pPr marL="0" indent="0">
              <a:buNone/>
            </a:pPr>
            <a:r>
              <a:rPr lang="en-GB" dirty="0"/>
              <a:t>                                                                                                  Psalm 37: 3-7, 11(ESV)</a:t>
            </a:r>
          </a:p>
          <a:p>
            <a:pPr marL="0" indent="0">
              <a:buNone/>
            </a:pPr>
            <a:endParaRPr lang="en-GB" dirty="0"/>
          </a:p>
          <a:p>
            <a:endParaRPr lang="en-GB" dirty="0"/>
          </a:p>
        </p:txBody>
      </p:sp>
    </p:spTree>
    <p:extLst>
      <p:ext uri="{BB962C8B-B14F-4D97-AF65-F5344CB8AC3E}">
        <p14:creationId xmlns:p14="http://schemas.microsoft.com/office/powerpoint/2010/main" val="5160977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287" y="1073426"/>
            <a:ext cx="11128513" cy="5784574"/>
          </a:xfrm>
        </p:spPr>
        <p:txBody>
          <a:bodyPr>
            <a:normAutofit lnSpcReduction="10000"/>
          </a:bodyPr>
          <a:lstStyle/>
          <a:p>
            <a:r>
              <a:rPr lang="en-GB" dirty="0"/>
              <a:t>Verse 5  they </a:t>
            </a:r>
            <a:r>
              <a:rPr lang="en-GB" u="sng" dirty="0"/>
              <a:t>commit</a:t>
            </a:r>
            <a:r>
              <a:rPr lang="en-GB" dirty="0"/>
              <a:t> their way to the Lord and trust in the Lord. </a:t>
            </a:r>
          </a:p>
          <a:p>
            <a:pPr marL="0" indent="0">
              <a:buNone/>
            </a:pPr>
            <a:r>
              <a:rPr lang="en-GB" dirty="0"/>
              <a:t>They admit that they are insufficient to cope with the complexities and pressures and obstacles of life, and they trust that God is able and willing to sustain them and guide them and protect them.</a:t>
            </a:r>
          </a:p>
          <a:p>
            <a:r>
              <a:rPr lang="en-GB" dirty="0"/>
              <a:t>Verse 7 says they are quiet or still before the Lord and do not fret over others who prosper.</a:t>
            </a:r>
          </a:p>
          <a:p>
            <a:pPr marL="0" indent="0">
              <a:buNone/>
            </a:pPr>
            <a:r>
              <a:rPr lang="en-GB" dirty="0"/>
              <a:t>They discover </a:t>
            </a:r>
            <a:r>
              <a:rPr lang="en-GB" u="sng" dirty="0"/>
              <a:t>that God can be trusted</a:t>
            </a:r>
            <a:r>
              <a:rPr lang="en-GB" dirty="0"/>
              <a:t>. They wait patiently in stillness for His work in their lives</a:t>
            </a:r>
          </a:p>
          <a:p>
            <a:r>
              <a:rPr lang="en-GB" dirty="0"/>
              <a:t>Verse 8 they refrain from anger and forsake wrath.</a:t>
            </a:r>
          </a:p>
          <a:p>
            <a:pPr marL="0" indent="0">
              <a:buNone/>
            </a:pPr>
            <a:r>
              <a:rPr lang="en-GB" dirty="0"/>
              <a:t>They </a:t>
            </a:r>
            <a:r>
              <a:rPr lang="en-GB" u="sng" dirty="0"/>
              <a:t>wait </a:t>
            </a:r>
            <a:r>
              <a:rPr lang="en-GB" dirty="0"/>
              <a:t>to see how His power and goodness will work things out; and so the setbacks and obstacles and opponents of life do not produce the kind of bitterness and anger and fretfulness that is so common among men.</a:t>
            </a:r>
          </a:p>
          <a:p>
            <a:r>
              <a:rPr lang="en-GB" dirty="0"/>
              <a:t>Verse 9, wait for the Lord? </a:t>
            </a:r>
          </a:p>
          <a:p>
            <a:pPr marL="0" indent="0">
              <a:buNone/>
            </a:pPr>
            <a:endParaRPr lang="en-GB" dirty="0"/>
          </a:p>
          <a:p>
            <a:endParaRPr lang="en-GB" dirty="0"/>
          </a:p>
          <a:p>
            <a:pPr marL="0" indent="0">
              <a:buNone/>
            </a:pPr>
            <a:endParaRPr lang="en-GB" dirty="0"/>
          </a:p>
          <a:p>
            <a:endParaRPr lang="en-GB" dirty="0"/>
          </a:p>
        </p:txBody>
      </p:sp>
      <p:sp>
        <p:nvSpPr>
          <p:cNvPr id="4" name="Rectangle 3"/>
          <p:cNvSpPr/>
          <p:nvPr/>
        </p:nvSpPr>
        <p:spPr>
          <a:xfrm>
            <a:off x="0" y="236091"/>
            <a:ext cx="12192000" cy="646331"/>
          </a:xfrm>
          <a:prstGeom prst="rect">
            <a:avLst/>
          </a:prstGeom>
          <a:solidFill>
            <a:schemeClr val="bg1">
              <a:lumMod val="85000"/>
            </a:schemeClr>
          </a:solidFill>
        </p:spPr>
        <p:txBody>
          <a:bodyPr wrap="square">
            <a:spAutoFit/>
          </a:bodyPr>
          <a:lstStyle/>
          <a:p>
            <a:pPr algn="ctr"/>
            <a:r>
              <a:rPr lang="en-GB" sz="3600" dirty="0"/>
              <a:t>What are the meek like??? </a:t>
            </a:r>
          </a:p>
        </p:txBody>
      </p:sp>
    </p:spTree>
    <p:extLst>
      <p:ext uri="{BB962C8B-B14F-4D97-AF65-F5344CB8AC3E}">
        <p14:creationId xmlns:p14="http://schemas.microsoft.com/office/powerpoint/2010/main" val="4950699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3583" y="311618"/>
            <a:ext cx="6223418" cy="5864330"/>
          </a:xfrm>
        </p:spPr>
        <p:txBody>
          <a:bodyPr>
            <a:normAutofit lnSpcReduction="10000"/>
          </a:bodyPr>
          <a:lstStyle/>
          <a:p>
            <a:r>
              <a:rPr lang="en-GB" sz="4000" dirty="0"/>
              <a:t>An inner masterly, equilibrium</a:t>
            </a:r>
          </a:p>
          <a:p>
            <a:r>
              <a:rPr lang="en-GB" sz="4000" dirty="0"/>
              <a:t>The meek are not simply submissive because they lack the resources for anything else</a:t>
            </a:r>
          </a:p>
          <a:p>
            <a:r>
              <a:rPr lang="en-GB" sz="4000" dirty="0"/>
              <a:t>Meekness is compatible with great strength</a:t>
            </a:r>
          </a:p>
          <a:p>
            <a:r>
              <a:rPr lang="en-GB" sz="4000" dirty="0"/>
              <a:t>The strong who decline to domineer</a:t>
            </a:r>
          </a:p>
          <a:p>
            <a:endParaRPr lang="en-GB" dirty="0"/>
          </a:p>
        </p:txBody>
      </p:sp>
      <p:pic>
        <p:nvPicPr>
          <p:cNvPr id="3074" name="Picture 2" descr="Horse Racing Stock Pho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0019" y="1514201"/>
            <a:ext cx="5231981" cy="3459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1740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287" y="278295"/>
            <a:ext cx="11860696" cy="6440557"/>
          </a:xfrm>
        </p:spPr>
        <p:txBody>
          <a:bodyPr>
            <a:normAutofit fontScale="85000" lnSpcReduction="20000"/>
          </a:bodyPr>
          <a:lstStyle/>
          <a:p>
            <a:pPr marL="0" indent="0">
              <a:buNone/>
            </a:pPr>
            <a:r>
              <a:rPr lang="en-GB" sz="4800" i="1" u="sng" dirty="0"/>
              <a:t>Moses</a:t>
            </a:r>
          </a:p>
          <a:p>
            <a:pPr marL="0" indent="0">
              <a:buNone/>
            </a:pPr>
            <a:r>
              <a:rPr lang="en-GB" sz="4800" i="1" dirty="0"/>
              <a:t>Numbers 12:1-10 </a:t>
            </a:r>
          </a:p>
          <a:p>
            <a:pPr marL="0" indent="0">
              <a:buNone/>
            </a:pPr>
            <a:r>
              <a:rPr lang="en-GB" sz="4600" i="1" dirty="0"/>
              <a:t>Miriam and Aaron spoke against Moses because of the Cushite woman whom he had married, for he had married a Cushite woman; and they said, "Has the Lord indeed spoken only through Moses? Has he not spoken through us also?" And the Lord heard it. Now the man </a:t>
            </a:r>
            <a:r>
              <a:rPr lang="en-GB" sz="4600" i="1" u="sng" dirty="0"/>
              <a:t>Moses was very meek, more than all men that were on the face of the earth</a:t>
            </a:r>
            <a:r>
              <a:rPr lang="en-GB" sz="4600" i="1" dirty="0"/>
              <a:t>. And suddenly the Lord said to Moses and to Aaron and Miriam, "Come out, you three, to the tent of meeting."</a:t>
            </a:r>
          </a:p>
          <a:p>
            <a:r>
              <a:rPr lang="en-GB" sz="4800" dirty="0"/>
              <a:t>How was Moses’ meekness evident?</a:t>
            </a:r>
          </a:p>
          <a:p>
            <a:r>
              <a:rPr lang="en-GB" sz="4800" dirty="0"/>
              <a:t>How was it rewarded? </a:t>
            </a:r>
          </a:p>
          <a:p>
            <a:endParaRPr lang="en-GB" dirty="0"/>
          </a:p>
        </p:txBody>
      </p:sp>
    </p:spTree>
    <p:extLst>
      <p:ext uri="{BB962C8B-B14F-4D97-AF65-F5344CB8AC3E}">
        <p14:creationId xmlns:p14="http://schemas.microsoft.com/office/powerpoint/2010/main" val="4046952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3335"/>
            <a:ext cx="12191999" cy="628788"/>
          </a:xfrm>
          <a:solidFill>
            <a:schemeClr val="bg1">
              <a:lumMod val="85000"/>
            </a:schemeClr>
          </a:solidFill>
        </p:spPr>
        <p:txBody>
          <a:bodyPr>
            <a:normAutofit fontScale="90000"/>
          </a:bodyPr>
          <a:lstStyle/>
          <a:p>
            <a:pPr algn="ctr"/>
            <a:r>
              <a:rPr lang="en-GB" b="1" dirty="0"/>
              <a:t/>
            </a:r>
            <a:br>
              <a:rPr lang="en-GB" b="1" dirty="0"/>
            </a:br>
            <a:r>
              <a:rPr lang="en-GB" b="1" dirty="0"/>
              <a:t>The Meekness of Wisdom</a:t>
            </a:r>
            <a:br>
              <a:rPr lang="en-GB" b="1" dirty="0"/>
            </a:br>
            <a:endParaRPr lang="en-GB" dirty="0"/>
          </a:p>
        </p:txBody>
      </p:sp>
      <p:sp>
        <p:nvSpPr>
          <p:cNvPr id="3" name="Content Placeholder 2"/>
          <p:cNvSpPr>
            <a:spLocks noGrp="1"/>
          </p:cNvSpPr>
          <p:nvPr>
            <p:ph idx="1"/>
          </p:nvPr>
        </p:nvSpPr>
        <p:spPr>
          <a:xfrm>
            <a:off x="0" y="742122"/>
            <a:ext cx="12191999" cy="6115877"/>
          </a:xfrm>
        </p:spPr>
        <p:txBody>
          <a:bodyPr>
            <a:normAutofit/>
          </a:bodyPr>
          <a:lstStyle/>
          <a:p>
            <a:pPr marL="0" indent="0">
              <a:buNone/>
            </a:pPr>
            <a:r>
              <a:rPr lang="en-GB" sz="3600" i="1" dirty="0"/>
              <a:t>"</a:t>
            </a:r>
            <a:r>
              <a:rPr lang="en-GB" sz="4000" i="1" dirty="0"/>
              <a:t>Who is wise and understanding among you? By his good life let him show his works in the meekness of wisdom.“ (James 3:13)</a:t>
            </a:r>
          </a:p>
          <a:p>
            <a:r>
              <a:rPr lang="en-GB" sz="4000" dirty="0"/>
              <a:t>The truly wise people are also the truly meek people. Why?</a:t>
            </a:r>
          </a:p>
          <a:p>
            <a:r>
              <a:rPr lang="en-GB" sz="4000" dirty="0"/>
              <a:t>verse 17: </a:t>
            </a:r>
            <a:r>
              <a:rPr lang="en-GB" sz="4000" i="1" dirty="0"/>
              <a:t>"But the wisdom from above is first </a:t>
            </a:r>
            <a:r>
              <a:rPr lang="en-GB" sz="4000" i="1" u="sng" dirty="0"/>
              <a:t>pure</a:t>
            </a:r>
            <a:r>
              <a:rPr lang="en-GB" sz="4000" i="1" dirty="0"/>
              <a:t>, then </a:t>
            </a:r>
            <a:r>
              <a:rPr lang="en-GB" sz="4000" i="1" u="sng" dirty="0"/>
              <a:t>peaceable</a:t>
            </a:r>
            <a:r>
              <a:rPr lang="en-GB" sz="4000" i="1" dirty="0"/>
              <a:t>, </a:t>
            </a:r>
            <a:r>
              <a:rPr lang="en-GB" sz="4000" i="1" u="sng" dirty="0"/>
              <a:t>gentle</a:t>
            </a:r>
            <a:r>
              <a:rPr lang="en-GB" sz="4000" i="1" dirty="0"/>
              <a:t>, </a:t>
            </a:r>
            <a:r>
              <a:rPr lang="en-GB" sz="4000" i="1" u="sng" dirty="0"/>
              <a:t>open to reason </a:t>
            </a:r>
            <a:r>
              <a:rPr lang="en-GB" sz="4000" i="1" dirty="0"/>
              <a:t>. . . </a:t>
            </a:r>
            <a:r>
              <a:rPr lang="en-GB" sz="4000" dirty="0"/>
              <a:t>“</a:t>
            </a:r>
          </a:p>
          <a:p>
            <a:r>
              <a:rPr lang="en-GB" sz="4000" dirty="0"/>
              <a:t>Isn't it remarkable that meekness and wisdom described in the same way?</a:t>
            </a:r>
          </a:p>
          <a:p>
            <a:pPr marL="0" indent="0">
              <a:buNone/>
            </a:pPr>
            <a:r>
              <a:rPr lang="en-GB" sz="4000" dirty="0"/>
              <a:t> They are both peaceable, gentle, and open to reason.</a:t>
            </a:r>
          </a:p>
        </p:txBody>
      </p:sp>
    </p:spTree>
    <p:extLst>
      <p:ext uri="{BB962C8B-B14F-4D97-AF65-F5344CB8AC3E}">
        <p14:creationId xmlns:p14="http://schemas.microsoft.com/office/powerpoint/2010/main" val="41510146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9594"/>
            <a:ext cx="12192000" cy="999849"/>
          </a:xfrm>
          <a:solidFill>
            <a:schemeClr val="bg1">
              <a:lumMod val="85000"/>
            </a:schemeClr>
          </a:solidFill>
        </p:spPr>
        <p:txBody>
          <a:bodyPr/>
          <a:lstStyle/>
          <a:p>
            <a:pPr algn="ctr"/>
            <a:r>
              <a:rPr lang="en-GB" dirty="0"/>
              <a:t>	The price of meekness</a:t>
            </a:r>
          </a:p>
        </p:txBody>
      </p:sp>
      <p:sp>
        <p:nvSpPr>
          <p:cNvPr id="3" name="Content Placeholder 2"/>
          <p:cNvSpPr>
            <a:spLocks noGrp="1"/>
          </p:cNvSpPr>
          <p:nvPr>
            <p:ph idx="1"/>
          </p:nvPr>
        </p:nvSpPr>
        <p:spPr>
          <a:xfrm>
            <a:off x="132522" y="1550504"/>
            <a:ext cx="11502887" cy="4997520"/>
          </a:xfrm>
        </p:spPr>
        <p:txBody>
          <a:bodyPr>
            <a:normAutofit lnSpcReduction="10000"/>
          </a:bodyPr>
          <a:lstStyle/>
          <a:p>
            <a:pPr marL="0" indent="0">
              <a:buNone/>
            </a:pPr>
            <a:r>
              <a:rPr lang="en-GB" sz="4800" baseline="30000" dirty="0"/>
              <a:t>38 </a:t>
            </a:r>
            <a:r>
              <a:rPr lang="en-GB" sz="4800" dirty="0"/>
              <a:t>“You have heard that it was said, ‘eye for eye, and tooth for tooth.’</a:t>
            </a:r>
            <a:r>
              <a:rPr lang="en-GB" sz="4800" baseline="30000" dirty="0"/>
              <a:t>[</a:t>
            </a:r>
            <a:r>
              <a:rPr lang="en-GB" sz="4800" baseline="30000" dirty="0">
                <a:hlinkClick r:id="rId2" tooltip="See footnote a"/>
              </a:rPr>
              <a:t>a</a:t>
            </a:r>
            <a:r>
              <a:rPr lang="en-GB" sz="4800" baseline="30000" dirty="0"/>
              <a:t>]</a:t>
            </a:r>
            <a:r>
              <a:rPr lang="en-GB" sz="4800" dirty="0"/>
              <a:t> </a:t>
            </a:r>
            <a:r>
              <a:rPr lang="en-GB" sz="4800" baseline="30000" dirty="0"/>
              <a:t>39 </a:t>
            </a:r>
            <a:r>
              <a:rPr lang="en-GB" sz="4800" dirty="0"/>
              <a:t>But I tell you, do not resist an evil person. If anyone slaps you on the right cheek, turn to them the other cheek also. </a:t>
            </a:r>
            <a:r>
              <a:rPr lang="en-GB" sz="4800" baseline="30000" dirty="0"/>
              <a:t>40 </a:t>
            </a:r>
            <a:r>
              <a:rPr lang="en-GB" sz="4800" dirty="0"/>
              <a:t>And if anyone wants to sue you and take your shirt, hand over your coat as well. </a:t>
            </a:r>
          </a:p>
          <a:p>
            <a:pPr marL="0" indent="0">
              <a:buNone/>
            </a:pPr>
            <a:r>
              <a:rPr lang="en-GB" sz="4800" dirty="0"/>
              <a:t>                                                Matthew 5:38-</a:t>
            </a:r>
          </a:p>
          <a:p>
            <a:endParaRPr lang="en-GB" dirty="0"/>
          </a:p>
        </p:txBody>
      </p:sp>
    </p:spTree>
    <p:extLst>
      <p:ext uri="{BB962C8B-B14F-4D97-AF65-F5344CB8AC3E}">
        <p14:creationId xmlns:p14="http://schemas.microsoft.com/office/powerpoint/2010/main" val="9841033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784" y="185244"/>
            <a:ext cx="8259580" cy="804108"/>
          </a:xfrm>
        </p:spPr>
        <p:txBody>
          <a:bodyPr/>
          <a:lstStyle/>
          <a:p>
            <a:pPr algn="ctr"/>
            <a:r>
              <a:rPr lang="en-GB" dirty="0"/>
              <a:t>Full Portrait of Meekness</a:t>
            </a:r>
          </a:p>
        </p:txBody>
      </p:sp>
      <p:sp>
        <p:nvSpPr>
          <p:cNvPr id="3" name="Content Placeholder 2"/>
          <p:cNvSpPr>
            <a:spLocks noGrp="1"/>
          </p:cNvSpPr>
          <p:nvPr>
            <p:ph idx="1"/>
          </p:nvPr>
        </p:nvSpPr>
        <p:spPr>
          <a:xfrm>
            <a:off x="187377" y="989352"/>
            <a:ext cx="7667469" cy="5486400"/>
          </a:xfrm>
        </p:spPr>
        <p:txBody>
          <a:bodyPr>
            <a:normAutofit fontScale="92500" lnSpcReduction="10000"/>
          </a:bodyPr>
          <a:lstStyle/>
          <a:p>
            <a:r>
              <a:rPr lang="en-GB" sz="3600" dirty="0"/>
              <a:t>Meekness begins when we put our trust in God. </a:t>
            </a:r>
          </a:p>
          <a:p>
            <a:r>
              <a:rPr lang="en-GB" sz="3600" dirty="0"/>
              <a:t>Then we commit (</a:t>
            </a:r>
            <a:r>
              <a:rPr lang="en-GB" sz="3600" dirty="0" err="1"/>
              <a:t>Heb</a:t>
            </a:r>
            <a:r>
              <a:rPr lang="en-GB" sz="3600" dirty="0"/>
              <a:t>: </a:t>
            </a:r>
            <a:r>
              <a:rPr lang="en-GB" sz="3600" i="1" dirty="0" err="1"/>
              <a:t>galal</a:t>
            </a:r>
            <a:r>
              <a:rPr lang="en-GB" sz="3600" i="1" dirty="0"/>
              <a:t> =roll</a:t>
            </a:r>
            <a:r>
              <a:rPr lang="en-GB" sz="3600" dirty="0"/>
              <a:t>) our way to Him. We “roll” onto Him our anxieties, frustrations, plans, relationships, jobs, health </a:t>
            </a:r>
            <a:r>
              <a:rPr lang="en-GB" sz="3600" dirty="0" err="1"/>
              <a:t>etc</a:t>
            </a:r>
            <a:r>
              <a:rPr lang="en-GB" sz="3600" dirty="0"/>
              <a:t> </a:t>
            </a:r>
          </a:p>
          <a:p>
            <a:r>
              <a:rPr lang="en-GB" sz="3600" dirty="0"/>
              <a:t>We wait patiently for the Lord </a:t>
            </a:r>
          </a:p>
          <a:p>
            <a:r>
              <a:rPr lang="en-GB" sz="3600" dirty="0"/>
              <a:t>We trust His timing and His power and his grace to work things  out in the best way for His Glory and for our good.</a:t>
            </a:r>
          </a:p>
          <a:p>
            <a:r>
              <a:rPr lang="en-GB" sz="3600" dirty="0"/>
              <a:t>Meekness begins with God and ends with God   </a:t>
            </a:r>
          </a:p>
        </p:txBody>
      </p:sp>
      <p:pic>
        <p:nvPicPr>
          <p:cNvPr id="1026" name="Picture 2" descr="men among crowd of people - csp088431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5750" y="1941852"/>
            <a:ext cx="4286250"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71279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087" y="245857"/>
            <a:ext cx="12192000" cy="1066110"/>
          </a:xfrm>
          <a:solidFill>
            <a:schemeClr val="bg1">
              <a:lumMod val="85000"/>
            </a:schemeClr>
          </a:solidFill>
        </p:spPr>
        <p:txBody>
          <a:bodyPr/>
          <a:lstStyle/>
          <a:p>
            <a:pPr algn="ctr"/>
            <a:r>
              <a:rPr lang="en-GB" dirty="0"/>
              <a:t>The reward of meekness</a:t>
            </a:r>
          </a:p>
        </p:txBody>
      </p:sp>
      <p:sp>
        <p:nvSpPr>
          <p:cNvPr id="3" name="Content Placeholder 2"/>
          <p:cNvSpPr>
            <a:spLocks noGrp="1"/>
          </p:cNvSpPr>
          <p:nvPr>
            <p:ph idx="1"/>
          </p:nvPr>
        </p:nvSpPr>
        <p:spPr>
          <a:xfrm>
            <a:off x="149087" y="1414807"/>
            <a:ext cx="11804374" cy="5105261"/>
          </a:xfrm>
        </p:spPr>
        <p:txBody>
          <a:bodyPr>
            <a:normAutofit fontScale="92500" lnSpcReduction="10000"/>
          </a:bodyPr>
          <a:lstStyle/>
          <a:p>
            <a:pPr marL="0" indent="0">
              <a:buNone/>
            </a:pPr>
            <a:r>
              <a:rPr lang="en-GB" sz="5400" i="1" dirty="0"/>
              <a:t>…..Shall inherit the earth</a:t>
            </a:r>
          </a:p>
          <a:p>
            <a:r>
              <a:rPr lang="en-GB" sz="5400" i="1" dirty="0"/>
              <a:t>Oil wells, orchards, fancy cars???</a:t>
            </a:r>
          </a:p>
          <a:p>
            <a:r>
              <a:rPr lang="en-GB" sz="5400" i="1" dirty="0"/>
              <a:t>The meek shall be received in His Kingdom </a:t>
            </a:r>
          </a:p>
          <a:p>
            <a:r>
              <a:rPr lang="en-GB" sz="5400" i="1" dirty="0"/>
              <a:t>Partake all its blessings—best possible life on earth</a:t>
            </a:r>
          </a:p>
          <a:p>
            <a:r>
              <a:rPr lang="en-GB" sz="5400" i="1" dirty="0"/>
              <a:t>And the glories of the heavenly Canaan hereafter </a:t>
            </a:r>
          </a:p>
        </p:txBody>
      </p:sp>
    </p:spTree>
    <p:extLst>
      <p:ext uri="{BB962C8B-B14F-4D97-AF65-F5344CB8AC3E}">
        <p14:creationId xmlns:p14="http://schemas.microsoft.com/office/powerpoint/2010/main" val="3862350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1026" name="Picture 2" descr="http://i0.wp.com/www.seetheholyland.net/wp-content/uploads/Mount-of-Beatitudes15.jpg?resize=600%2C8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76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2643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5856"/>
            <a:ext cx="12192000" cy="734805"/>
          </a:xfrm>
          <a:solidFill>
            <a:schemeClr val="accent6">
              <a:lumMod val="40000"/>
              <a:lumOff val="60000"/>
            </a:schemeClr>
          </a:solidFill>
        </p:spPr>
        <p:txBody>
          <a:bodyPr/>
          <a:lstStyle/>
          <a:p>
            <a:pPr algn="ctr"/>
            <a:r>
              <a:rPr lang="en-GB" dirty="0"/>
              <a:t>Beatitudes</a:t>
            </a:r>
          </a:p>
        </p:txBody>
      </p:sp>
      <p:sp>
        <p:nvSpPr>
          <p:cNvPr id="3" name="Content Placeholder 2"/>
          <p:cNvSpPr>
            <a:spLocks noGrp="1"/>
          </p:cNvSpPr>
          <p:nvPr>
            <p:ph idx="1"/>
          </p:nvPr>
        </p:nvSpPr>
        <p:spPr>
          <a:xfrm>
            <a:off x="583095" y="1205948"/>
            <a:ext cx="11396869" cy="5499652"/>
          </a:xfrm>
        </p:spPr>
        <p:txBody>
          <a:bodyPr>
            <a:noAutofit/>
          </a:bodyPr>
          <a:lstStyle/>
          <a:p>
            <a:r>
              <a:rPr lang="en-GB" sz="4000" dirty="0"/>
              <a:t>Comes from the </a:t>
            </a:r>
            <a:r>
              <a:rPr lang="en-GB" sz="4000" dirty="0" err="1"/>
              <a:t>latin</a:t>
            </a:r>
            <a:r>
              <a:rPr lang="en-GB" sz="4000" dirty="0"/>
              <a:t> word, “</a:t>
            </a:r>
            <a:r>
              <a:rPr lang="en-GB" sz="4000" dirty="0" err="1"/>
              <a:t>beatus</a:t>
            </a:r>
            <a:r>
              <a:rPr lang="en-GB" sz="4000" dirty="0"/>
              <a:t>”</a:t>
            </a:r>
          </a:p>
          <a:p>
            <a:r>
              <a:rPr lang="en-GB" sz="4000" dirty="0"/>
              <a:t>Greek, “</a:t>
            </a:r>
            <a:r>
              <a:rPr lang="en-GB" sz="4000" dirty="0" err="1"/>
              <a:t>makarios</a:t>
            </a:r>
            <a:r>
              <a:rPr lang="en-GB" sz="4000" dirty="0"/>
              <a:t>”, Hebrew “</a:t>
            </a:r>
            <a:r>
              <a:rPr lang="en-GB" sz="4000" dirty="0" err="1"/>
              <a:t>asher</a:t>
            </a:r>
            <a:r>
              <a:rPr lang="en-GB" sz="4000" dirty="0"/>
              <a:t>”</a:t>
            </a:r>
          </a:p>
          <a:p>
            <a:r>
              <a:rPr lang="en-GB" sz="4000" i="1" dirty="0"/>
              <a:t>Fortunate, enviable state, joy, hope, deepest form of happiness</a:t>
            </a:r>
          </a:p>
          <a:p>
            <a:r>
              <a:rPr lang="en-GB" sz="4000" dirty="0"/>
              <a:t>Independent of outward circumstances </a:t>
            </a:r>
          </a:p>
          <a:p>
            <a:r>
              <a:rPr lang="en-GB" sz="4000" dirty="0"/>
              <a:t>Not one English word is sufficient </a:t>
            </a:r>
          </a:p>
          <a:p>
            <a:r>
              <a:rPr lang="en-GB" sz="4000" dirty="0"/>
              <a:t> Happiness has the root word </a:t>
            </a:r>
            <a:r>
              <a:rPr lang="en-GB" sz="4000" i="1" dirty="0"/>
              <a:t>hap, </a:t>
            </a:r>
            <a:r>
              <a:rPr lang="en-GB" sz="4000" dirty="0"/>
              <a:t>meaning </a:t>
            </a:r>
            <a:r>
              <a:rPr lang="en-GB" sz="4000" i="1" dirty="0"/>
              <a:t>Chance. </a:t>
            </a:r>
          </a:p>
        </p:txBody>
      </p:sp>
    </p:spTree>
    <p:extLst>
      <p:ext uri="{BB962C8B-B14F-4D97-AF65-F5344CB8AC3E}">
        <p14:creationId xmlns:p14="http://schemas.microsoft.com/office/powerpoint/2010/main" val="937488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185530" y="0"/>
          <a:ext cx="11860696" cy="6758612"/>
        </p:xfrm>
        <a:graphic>
          <a:graphicData uri="http://schemas.openxmlformats.org/drawingml/2006/table">
            <a:tbl>
              <a:tblPr firstRow="1" bandRow="1">
                <a:tableStyleId>{5C22544A-7EE6-4342-B048-85BDC9FD1C3A}</a:tableStyleId>
              </a:tblPr>
              <a:tblGrid>
                <a:gridCol w="5930348">
                  <a:extLst>
                    <a:ext uri="{9D8B030D-6E8A-4147-A177-3AD203B41FA5}">
                      <a16:colId xmlns:a16="http://schemas.microsoft.com/office/drawing/2014/main" val="1331784654"/>
                    </a:ext>
                  </a:extLst>
                </a:gridCol>
                <a:gridCol w="5930348">
                  <a:extLst>
                    <a:ext uri="{9D8B030D-6E8A-4147-A177-3AD203B41FA5}">
                      <a16:colId xmlns:a16="http://schemas.microsoft.com/office/drawing/2014/main" val="3967136557"/>
                    </a:ext>
                  </a:extLst>
                </a:gridCol>
              </a:tblGrid>
              <a:tr h="655656">
                <a:tc gridSpan="2">
                  <a:txBody>
                    <a:bodyPr/>
                    <a:lstStyle/>
                    <a:p>
                      <a:pPr algn="ctr"/>
                      <a:r>
                        <a:rPr lang="en-GB" sz="3600" dirty="0"/>
                        <a:t>The Beatitudes</a:t>
                      </a:r>
                      <a:r>
                        <a:rPr lang="en-GB" sz="3600" baseline="0" dirty="0"/>
                        <a:t> </a:t>
                      </a:r>
                      <a:endParaRPr lang="en-GB" sz="3600" dirty="0"/>
                    </a:p>
                  </a:txBody>
                  <a:tcPr/>
                </a:tc>
                <a:tc hMerge="1">
                  <a:txBody>
                    <a:bodyPr/>
                    <a:lstStyle/>
                    <a:p>
                      <a:endParaRPr lang="en-GB" dirty="0"/>
                    </a:p>
                  </a:txBody>
                  <a:tcPr/>
                </a:tc>
                <a:extLst>
                  <a:ext uri="{0D108BD9-81ED-4DB2-BD59-A6C34878D82A}">
                    <a16:rowId xmlns:a16="http://schemas.microsoft.com/office/drawing/2014/main" val="23995027"/>
                  </a:ext>
                </a:extLst>
              </a:tr>
              <a:tr h="647581">
                <a:tc>
                  <a:txBody>
                    <a:bodyPr/>
                    <a:lstStyle/>
                    <a:p>
                      <a:pPr algn="ctr"/>
                      <a:r>
                        <a:rPr lang="en-GB" sz="2400" u="sng" dirty="0"/>
                        <a:t>What they are not </a:t>
                      </a:r>
                    </a:p>
                  </a:txBody>
                  <a:tcPr>
                    <a:solidFill>
                      <a:schemeClr val="accent2">
                        <a:lumMod val="20000"/>
                        <a:lumOff val="80000"/>
                      </a:schemeClr>
                    </a:solidFill>
                  </a:tcPr>
                </a:tc>
                <a:tc>
                  <a:txBody>
                    <a:bodyPr/>
                    <a:lstStyle/>
                    <a:p>
                      <a:pPr algn="ctr"/>
                      <a:r>
                        <a:rPr lang="en-GB" sz="2400" u="sng" dirty="0"/>
                        <a:t>What</a:t>
                      </a:r>
                      <a:r>
                        <a:rPr lang="en-GB" sz="2400" u="sng" baseline="0" dirty="0"/>
                        <a:t> they are </a:t>
                      </a:r>
                      <a:endParaRPr lang="en-GB" sz="2400" u="sng" dirty="0"/>
                    </a:p>
                  </a:txBody>
                  <a:tcPr>
                    <a:solidFill>
                      <a:schemeClr val="accent6">
                        <a:lumMod val="40000"/>
                        <a:lumOff val="60000"/>
                      </a:schemeClr>
                    </a:solidFill>
                  </a:tcPr>
                </a:tc>
                <a:extLst>
                  <a:ext uri="{0D108BD9-81ED-4DB2-BD59-A6C34878D82A}">
                    <a16:rowId xmlns:a16="http://schemas.microsoft.com/office/drawing/2014/main" val="2059267134"/>
                  </a:ext>
                </a:extLst>
              </a:tr>
              <a:tr h="719387">
                <a:tc>
                  <a:txBody>
                    <a:bodyPr/>
                    <a:lstStyle/>
                    <a:p>
                      <a:r>
                        <a:rPr lang="en-GB" sz="2400" dirty="0"/>
                        <a:t>Not an extension of the Law</a:t>
                      </a:r>
                    </a:p>
                  </a:txBody>
                  <a:tcPr>
                    <a:solidFill>
                      <a:schemeClr val="accent2">
                        <a:lumMod val="20000"/>
                        <a:lumOff val="80000"/>
                      </a:schemeClr>
                    </a:solidFill>
                  </a:tcPr>
                </a:tc>
                <a:tc>
                  <a:txBody>
                    <a:bodyPr/>
                    <a:lstStyle/>
                    <a:p>
                      <a:r>
                        <a:rPr lang="en-GB" sz="2400" dirty="0"/>
                        <a:t>Strong meat for mature Christians</a:t>
                      </a:r>
                    </a:p>
                  </a:txBody>
                  <a:tcPr>
                    <a:solidFill>
                      <a:schemeClr val="accent6">
                        <a:lumMod val="40000"/>
                        <a:lumOff val="60000"/>
                      </a:schemeClr>
                    </a:solidFill>
                  </a:tcPr>
                </a:tc>
                <a:extLst>
                  <a:ext uri="{0D108BD9-81ED-4DB2-BD59-A6C34878D82A}">
                    <a16:rowId xmlns:a16="http://schemas.microsoft.com/office/drawing/2014/main" val="2982198345"/>
                  </a:ext>
                </a:extLst>
              </a:tr>
              <a:tr h="681712">
                <a:tc>
                  <a:txBody>
                    <a:bodyPr/>
                    <a:lstStyle/>
                    <a:p>
                      <a:r>
                        <a:rPr lang="en-GB" sz="2400" dirty="0"/>
                        <a:t>A code of ethics, rules</a:t>
                      </a:r>
                    </a:p>
                  </a:txBody>
                  <a:tcPr>
                    <a:solidFill>
                      <a:schemeClr val="accent2">
                        <a:lumMod val="20000"/>
                        <a:lumOff val="80000"/>
                      </a:schemeClr>
                    </a:solidFill>
                  </a:tcPr>
                </a:tc>
                <a:tc>
                  <a:txBody>
                    <a:bodyPr/>
                    <a:lstStyle/>
                    <a:p>
                      <a:r>
                        <a:rPr lang="en-GB" sz="2400" dirty="0"/>
                        <a:t>A celebration of true Christian</a:t>
                      </a:r>
                      <a:r>
                        <a:rPr lang="en-GB" sz="2400" baseline="0" dirty="0"/>
                        <a:t> life</a:t>
                      </a:r>
                      <a:endParaRPr lang="en-GB" sz="2400" dirty="0"/>
                    </a:p>
                  </a:txBody>
                  <a:tcPr>
                    <a:solidFill>
                      <a:schemeClr val="accent6">
                        <a:lumMod val="40000"/>
                        <a:lumOff val="60000"/>
                      </a:schemeClr>
                    </a:solidFill>
                  </a:tcPr>
                </a:tc>
                <a:extLst>
                  <a:ext uri="{0D108BD9-81ED-4DB2-BD59-A6C34878D82A}">
                    <a16:rowId xmlns:a16="http://schemas.microsoft.com/office/drawing/2014/main" val="1831351634"/>
                  </a:ext>
                </a:extLst>
              </a:tr>
              <a:tr h="789648">
                <a:tc>
                  <a:txBody>
                    <a:bodyPr/>
                    <a:lstStyle/>
                    <a:p>
                      <a:r>
                        <a:rPr lang="en-GB" sz="2400" dirty="0"/>
                        <a:t>An improvement of previous</a:t>
                      </a:r>
                      <a:r>
                        <a:rPr lang="en-GB" sz="2400" baseline="0" dirty="0"/>
                        <a:t> life</a:t>
                      </a:r>
                      <a:endParaRPr lang="en-GB" sz="2400" dirty="0"/>
                    </a:p>
                  </a:txBody>
                  <a:tcPr>
                    <a:solidFill>
                      <a:schemeClr val="accent2">
                        <a:lumMod val="20000"/>
                        <a:lumOff val="80000"/>
                      </a:schemeClr>
                    </a:solidFill>
                  </a:tcPr>
                </a:tc>
                <a:tc>
                  <a:txBody>
                    <a:bodyPr/>
                    <a:lstStyle/>
                    <a:p>
                      <a:r>
                        <a:rPr lang="en-GB" sz="2400" dirty="0"/>
                        <a:t>An invitation to a radical change of</a:t>
                      </a:r>
                      <a:r>
                        <a:rPr lang="en-GB" sz="2400" baseline="0" dirty="0"/>
                        <a:t> ATTITUDES</a:t>
                      </a:r>
                      <a:endParaRPr lang="en-GB" sz="2400" dirty="0"/>
                    </a:p>
                  </a:txBody>
                  <a:tcPr>
                    <a:solidFill>
                      <a:schemeClr val="accent6">
                        <a:lumMod val="40000"/>
                        <a:lumOff val="60000"/>
                      </a:schemeClr>
                    </a:solidFill>
                  </a:tcPr>
                </a:tc>
                <a:extLst>
                  <a:ext uri="{0D108BD9-81ED-4DB2-BD59-A6C34878D82A}">
                    <a16:rowId xmlns:a16="http://schemas.microsoft.com/office/drawing/2014/main" val="1383952606"/>
                  </a:ext>
                </a:extLst>
              </a:tr>
              <a:tr h="809182">
                <a:tc>
                  <a:txBody>
                    <a:bodyPr/>
                    <a:lstStyle/>
                    <a:p>
                      <a:r>
                        <a:rPr lang="en-GB" sz="2400" dirty="0"/>
                        <a:t>Live like this, and you will be  a Christian </a:t>
                      </a:r>
                    </a:p>
                  </a:txBody>
                  <a:tcPr>
                    <a:solidFill>
                      <a:schemeClr val="accent2">
                        <a:lumMod val="20000"/>
                        <a:lumOff val="80000"/>
                      </a:schemeClr>
                    </a:solidFill>
                  </a:tcPr>
                </a:tc>
                <a:tc>
                  <a:txBody>
                    <a:bodyPr/>
                    <a:lstStyle/>
                    <a:p>
                      <a:r>
                        <a:rPr lang="en-GB" sz="2400" dirty="0"/>
                        <a:t>Because you</a:t>
                      </a:r>
                      <a:r>
                        <a:rPr lang="en-GB" sz="2400" baseline="0" dirty="0"/>
                        <a:t> are a Christian, live like this</a:t>
                      </a:r>
                      <a:endParaRPr lang="en-GB" sz="2400" dirty="0"/>
                    </a:p>
                  </a:txBody>
                  <a:tcPr>
                    <a:solidFill>
                      <a:schemeClr val="accent6">
                        <a:lumMod val="40000"/>
                        <a:lumOff val="60000"/>
                      </a:schemeClr>
                    </a:solidFill>
                  </a:tcPr>
                </a:tc>
                <a:extLst>
                  <a:ext uri="{0D108BD9-81ED-4DB2-BD59-A6C34878D82A}">
                    <a16:rowId xmlns:a16="http://schemas.microsoft.com/office/drawing/2014/main" val="4208591658"/>
                  </a:ext>
                </a:extLst>
              </a:tr>
              <a:tr h="818482">
                <a:tc>
                  <a:txBody>
                    <a:bodyPr/>
                    <a:lstStyle/>
                    <a:p>
                      <a:r>
                        <a:rPr lang="en-GB" sz="2400" dirty="0"/>
                        <a:t>Threats,</a:t>
                      </a:r>
                      <a:r>
                        <a:rPr lang="en-GB" sz="2400" baseline="0" dirty="0"/>
                        <a:t> terrors </a:t>
                      </a:r>
                      <a:endParaRPr lang="en-GB" sz="2400" dirty="0"/>
                    </a:p>
                  </a:txBody>
                  <a:tcPr>
                    <a:solidFill>
                      <a:schemeClr val="accent2">
                        <a:lumMod val="20000"/>
                        <a:lumOff val="80000"/>
                      </a:schemeClr>
                    </a:solidFill>
                  </a:tcPr>
                </a:tc>
                <a:tc>
                  <a:txBody>
                    <a:bodyPr/>
                    <a:lstStyle/>
                    <a:p>
                      <a:r>
                        <a:rPr lang="en-GB" sz="2400" dirty="0"/>
                        <a:t>Friendly, joyful</a:t>
                      </a:r>
                    </a:p>
                  </a:txBody>
                  <a:tcPr>
                    <a:solidFill>
                      <a:schemeClr val="accent6">
                        <a:lumMod val="40000"/>
                        <a:lumOff val="60000"/>
                      </a:schemeClr>
                    </a:solidFill>
                  </a:tcPr>
                </a:tc>
                <a:extLst>
                  <a:ext uri="{0D108BD9-81ED-4DB2-BD59-A6C34878D82A}">
                    <a16:rowId xmlns:a16="http://schemas.microsoft.com/office/drawing/2014/main" val="495211036"/>
                  </a:ext>
                </a:extLst>
              </a:tr>
              <a:tr h="818482">
                <a:tc>
                  <a:txBody>
                    <a:bodyPr/>
                    <a:lstStyle/>
                    <a:p>
                      <a:r>
                        <a:rPr lang="en-GB" sz="2400" dirty="0"/>
                        <a:t>Menu </a:t>
                      </a:r>
                    </a:p>
                  </a:txBody>
                  <a:tcPr>
                    <a:solidFill>
                      <a:schemeClr val="accent2">
                        <a:lumMod val="20000"/>
                        <a:lumOff val="80000"/>
                      </a:schemeClr>
                    </a:solidFill>
                  </a:tcPr>
                </a:tc>
                <a:tc>
                  <a:txBody>
                    <a:bodyPr/>
                    <a:lstStyle/>
                    <a:p>
                      <a:r>
                        <a:rPr lang="en-GB" sz="2400" dirty="0"/>
                        <a:t>“served” whole</a:t>
                      </a:r>
                    </a:p>
                  </a:txBody>
                  <a:tcPr>
                    <a:solidFill>
                      <a:schemeClr val="accent6">
                        <a:lumMod val="40000"/>
                        <a:lumOff val="60000"/>
                      </a:schemeClr>
                    </a:solidFill>
                  </a:tcPr>
                </a:tc>
                <a:extLst>
                  <a:ext uri="{0D108BD9-81ED-4DB2-BD59-A6C34878D82A}">
                    <a16:rowId xmlns:a16="http://schemas.microsoft.com/office/drawing/2014/main" val="1453720316"/>
                  </a:ext>
                </a:extLst>
              </a:tr>
              <a:tr h="818482">
                <a:tc>
                  <a:txBody>
                    <a:bodyPr/>
                    <a:lstStyle/>
                    <a:p>
                      <a:r>
                        <a:rPr lang="en-GB" sz="2400" dirty="0"/>
                        <a:t>For</a:t>
                      </a:r>
                      <a:r>
                        <a:rPr lang="en-GB" sz="2400" baseline="0" dirty="0"/>
                        <a:t> some different type of Christians</a:t>
                      </a:r>
                      <a:endParaRPr lang="en-GB" sz="2400" dirty="0"/>
                    </a:p>
                  </a:txBody>
                  <a:tcPr>
                    <a:solidFill>
                      <a:schemeClr val="accent2">
                        <a:lumMod val="20000"/>
                        <a:lumOff val="80000"/>
                      </a:schemeClr>
                    </a:solidFill>
                  </a:tcPr>
                </a:tc>
                <a:tc>
                  <a:txBody>
                    <a:bodyPr/>
                    <a:lstStyle/>
                    <a:p>
                      <a:r>
                        <a:rPr lang="en-GB" sz="2400" dirty="0"/>
                        <a:t>For</a:t>
                      </a:r>
                      <a:r>
                        <a:rPr lang="en-GB" sz="2400" baseline="0" dirty="0"/>
                        <a:t> all Christians</a:t>
                      </a:r>
                      <a:endParaRPr lang="en-GB" sz="2400" dirty="0"/>
                    </a:p>
                  </a:txBody>
                  <a:tcPr>
                    <a:solidFill>
                      <a:schemeClr val="accent6">
                        <a:lumMod val="40000"/>
                        <a:lumOff val="60000"/>
                      </a:schemeClr>
                    </a:solidFill>
                  </a:tcPr>
                </a:tc>
                <a:extLst>
                  <a:ext uri="{0D108BD9-81ED-4DB2-BD59-A6C34878D82A}">
                    <a16:rowId xmlns:a16="http://schemas.microsoft.com/office/drawing/2014/main" val="4193746884"/>
                  </a:ext>
                </a:extLst>
              </a:tr>
            </a:tbl>
          </a:graphicData>
        </a:graphic>
      </p:graphicFrame>
    </p:spTree>
    <p:extLst>
      <p:ext uri="{BB962C8B-B14F-4D97-AF65-F5344CB8AC3E}">
        <p14:creationId xmlns:p14="http://schemas.microsoft.com/office/powerpoint/2010/main" val="3671135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anual Operation 3"/>
          <p:cNvSpPr/>
          <p:nvPr/>
        </p:nvSpPr>
        <p:spPr>
          <a:xfrm>
            <a:off x="1656410" y="44971"/>
            <a:ext cx="8394492" cy="3041454"/>
          </a:xfrm>
          <a:prstGeom prst="flowChartManualOperation">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p>
        </p:txBody>
      </p:sp>
      <p:sp>
        <p:nvSpPr>
          <p:cNvPr id="5" name="Flowchart: Manual Operation 4"/>
          <p:cNvSpPr/>
          <p:nvPr/>
        </p:nvSpPr>
        <p:spPr>
          <a:xfrm rot="10800000">
            <a:off x="1693888" y="3705048"/>
            <a:ext cx="8394492" cy="3140911"/>
          </a:xfrm>
          <a:prstGeom prst="flowChartManualOperation">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6" name="TextBox 5"/>
          <p:cNvSpPr txBox="1"/>
          <p:nvPr/>
        </p:nvSpPr>
        <p:spPr>
          <a:xfrm>
            <a:off x="1828800" y="44971"/>
            <a:ext cx="8049718" cy="369332"/>
          </a:xfrm>
          <a:prstGeom prst="rect">
            <a:avLst/>
          </a:prstGeom>
          <a:solidFill>
            <a:schemeClr val="accent1">
              <a:lumMod val="40000"/>
              <a:lumOff val="60000"/>
            </a:schemeClr>
          </a:solidFill>
          <a:ln w="28575">
            <a:solidFill>
              <a:schemeClr val="tx1"/>
            </a:solidFill>
          </a:ln>
        </p:spPr>
        <p:txBody>
          <a:bodyPr wrap="square" rtlCol="0">
            <a:spAutoFit/>
          </a:bodyPr>
          <a:lstStyle/>
          <a:p>
            <a:pPr algn="ctr"/>
            <a:r>
              <a:rPr lang="en-GB" dirty="0"/>
              <a:t>5:3 Blessed are the poor in spirit, for theirs is the Kingdom of heaven </a:t>
            </a:r>
          </a:p>
        </p:txBody>
      </p:sp>
      <p:sp>
        <p:nvSpPr>
          <p:cNvPr id="7" name="TextBox 6"/>
          <p:cNvSpPr txBox="1"/>
          <p:nvPr/>
        </p:nvSpPr>
        <p:spPr>
          <a:xfrm>
            <a:off x="2057400" y="6044931"/>
            <a:ext cx="7629994" cy="369332"/>
          </a:xfrm>
          <a:prstGeom prst="rect">
            <a:avLst/>
          </a:prstGeom>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GB" dirty="0"/>
              <a:t>7:1-6 ….First remove the log in your eye….. </a:t>
            </a:r>
          </a:p>
        </p:txBody>
      </p:sp>
      <p:sp>
        <p:nvSpPr>
          <p:cNvPr id="8" name="TextBox 7"/>
          <p:cNvSpPr txBox="1"/>
          <p:nvPr/>
        </p:nvSpPr>
        <p:spPr>
          <a:xfrm>
            <a:off x="1780082" y="6440368"/>
            <a:ext cx="8184629" cy="369332"/>
          </a:xfrm>
          <a:prstGeom prst="rect">
            <a:avLst/>
          </a:prstGeom>
          <a:solidFill>
            <a:schemeClr val="accent1">
              <a:lumMod val="40000"/>
              <a:lumOff val="60000"/>
            </a:schemeClr>
          </a:solidFill>
          <a:ln w="28575">
            <a:solidFill>
              <a:schemeClr val="tx1"/>
            </a:solidFill>
          </a:ln>
        </p:spPr>
        <p:txBody>
          <a:bodyPr wrap="square" rtlCol="0">
            <a:spAutoFit/>
          </a:bodyPr>
          <a:lstStyle>
            <a:defPPr>
              <a:defRPr lang="en-US"/>
            </a:defPPr>
            <a:lvl1pPr algn="ctr"/>
          </a:lstStyle>
          <a:p>
            <a:r>
              <a:rPr lang="en-GB" dirty="0"/>
              <a:t>7:7-11 Ask, Seek, Knock to receive, find  and get the door opened  </a:t>
            </a:r>
          </a:p>
        </p:txBody>
      </p:sp>
      <p:sp>
        <p:nvSpPr>
          <p:cNvPr id="9" name="TextBox 8"/>
          <p:cNvSpPr txBox="1"/>
          <p:nvPr/>
        </p:nvSpPr>
        <p:spPr>
          <a:xfrm>
            <a:off x="2057400" y="389985"/>
            <a:ext cx="7667469" cy="369332"/>
          </a:xfrm>
          <a:prstGeom prst="rect">
            <a:avLst/>
          </a:prstGeom>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GB" dirty="0"/>
              <a:t>5:4 Blessed are those who mourn, for they shall be comforted  </a:t>
            </a:r>
          </a:p>
        </p:txBody>
      </p:sp>
      <p:sp>
        <p:nvSpPr>
          <p:cNvPr id="10" name="TextBox 9"/>
          <p:cNvSpPr txBox="1"/>
          <p:nvPr/>
        </p:nvSpPr>
        <p:spPr>
          <a:xfrm>
            <a:off x="2246179" y="759317"/>
            <a:ext cx="7214955" cy="36933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n-GB" dirty="0">
                <a:solidFill>
                  <a:schemeClr val="tx1"/>
                </a:solidFill>
              </a:rPr>
              <a:t>5:5  Blessed are the meek,  for they shall inherit the earth </a:t>
            </a:r>
          </a:p>
        </p:txBody>
      </p:sp>
      <p:sp>
        <p:nvSpPr>
          <p:cNvPr id="11" name="TextBox 10"/>
          <p:cNvSpPr txBox="1"/>
          <p:nvPr/>
        </p:nvSpPr>
        <p:spPr>
          <a:xfrm>
            <a:off x="2289745" y="5658914"/>
            <a:ext cx="7171389" cy="36933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n-GB" dirty="0">
                <a:solidFill>
                  <a:schemeClr val="tx1"/>
                </a:solidFill>
              </a:rPr>
              <a:t>6:25-34 Seek first the Kingdom/Gods righteousness</a:t>
            </a:r>
          </a:p>
        </p:txBody>
      </p:sp>
      <p:sp>
        <p:nvSpPr>
          <p:cNvPr id="12" name="TextBox 11"/>
          <p:cNvSpPr txBox="1"/>
          <p:nvPr/>
        </p:nvSpPr>
        <p:spPr>
          <a:xfrm>
            <a:off x="2464006" y="1116433"/>
            <a:ext cx="6872990" cy="369332"/>
          </a:xfrm>
          <a:prstGeom prst="rect">
            <a:avLst/>
          </a:prstGeom>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GB" dirty="0">
                <a:solidFill>
                  <a:schemeClr val="tx1"/>
                </a:solidFill>
              </a:rPr>
              <a:t>5:6  Blessed are those who hunger and thirst for righteousness</a:t>
            </a:r>
          </a:p>
        </p:txBody>
      </p:sp>
      <p:sp>
        <p:nvSpPr>
          <p:cNvPr id="13" name="TextBox 12"/>
          <p:cNvSpPr txBox="1"/>
          <p:nvPr/>
        </p:nvSpPr>
        <p:spPr>
          <a:xfrm>
            <a:off x="2493985" y="5280163"/>
            <a:ext cx="6794294" cy="369332"/>
          </a:xfrm>
          <a:prstGeom prst="rect">
            <a:avLst/>
          </a:prstGeom>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n-GB" dirty="0">
                <a:solidFill>
                  <a:schemeClr val="tx1"/>
                </a:solidFill>
              </a:rPr>
              <a:t>6:1-18  When you do good, do it in secret</a:t>
            </a:r>
          </a:p>
        </p:txBody>
      </p:sp>
      <p:sp>
        <p:nvSpPr>
          <p:cNvPr id="14" name="TextBox 13"/>
          <p:cNvSpPr txBox="1"/>
          <p:nvPr/>
        </p:nvSpPr>
        <p:spPr>
          <a:xfrm>
            <a:off x="2655128" y="1485765"/>
            <a:ext cx="6434533" cy="369332"/>
          </a:xfrm>
          <a:prstGeom prst="rect">
            <a:avLst/>
          </a:prstGeom>
          <a:ln/>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GB" dirty="0">
                <a:solidFill>
                  <a:schemeClr val="tx1"/>
                </a:solidFill>
              </a:rPr>
              <a:t>5:7  Blessed are the merciful, for they shall be shown mercy</a:t>
            </a:r>
          </a:p>
        </p:txBody>
      </p:sp>
      <p:sp>
        <p:nvSpPr>
          <p:cNvPr id="15" name="TextBox 14"/>
          <p:cNvSpPr txBox="1"/>
          <p:nvPr/>
        </p:nvSpPr>
        <p:spPr>
          <a:xfrm>
            <a:off x="2706658" y="4887133"/>
            <a:ext cx="6387686" cy="369332"/>
          </a:xfrm>
          <a:prstGeom prst="rect">
            <a:avLst/>
          </a:prstGeom>
          <a:ln/>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n-GB" dirty="0">
                <a:solidFill>
                  <a:schemeClr val="tx1"/>
                </a:solidFill>
              </a:rPr>
              <a:t>5:43-48 Bless your enemies and pray for them </a:t>
            </a:r>
          </a:p>
        </p:txBody>
      </p:sp>
      <p:sp>
        <p:nvSpPr>
          <p:cNvPr id="16" name="TextBox 15"/>
          <p:cNvSpPr txBox="1"/>
          <p:nvPr/>
        </p:nvSpPr>
        <p:spPr>
          <a:xfrm>
            <a:off x="2881857" y="1886049"/>
            <a:ext cx="5906126" cy="369332"/>
          </a:xfrm>
          <a:prstGeom prst="rect">
            <a:avLst/>
          </a:prstGeom>
          <a:ln/>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en-GB" dirty="0">
                <a:solidFill>
                  <a:schemeClr val="tx1"/>
                </a:solidFill>
              </a:rPr>
              <a:t>5:8  Blessed are the pure in heart , for they shall see God</a:t>
            </a:r>
          </a:p>
        </p:txBody>
      </p:sp>
      <p:sp>
        <p:nvSpPr>
          <p:cNvPr id="17" name="TextBox 16"/>
          <p:cNvSpPr txBox="1"/>
          <p:nvPr/>
        </p:nvSpPr>
        <p:spPr>
          <a:xfrm>
            <a:off x="2911836" y="4502245"/>
            <a:ext cx="5977330" cy="369332"/>
          </a:xfrm>
          <a:prstGeom prst="rect">
            <a:avLst/>
          </a:prstGeom>
          <a:ln/>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en-GB" dirty="0">
                <a:solidFill>
                  <a:schemeClr val="tx1"/>
                </a:solidFill>
              </a:rPr>
              <a:t>5:38-42  Turn the other cheek</a:t>
            </a:r>
          </a:p>
        </p:txBody>
      </p:sp>
      <p:sp>
        <p:nvSpPr>
          <p:cNvPr id="18" name="TextBox 17"/>
          <p:cNvSpPr txBox="1"/>
          <p:nvPr/>
        </p:nvSpPr>
        <p:spPr>
          <a:xfrm>
            <a:off x="3101089" y="2224650"/>
            <a:ext cx="5467662" cy="369332"/>
          </a:xfrm>
          <a:prstGeom prst="rect">
            <a:avLst/>
          </a:prstGeom>
          <a:ln/>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en-GB" dirty="0">
                <a:solidFill>
                  <a:schemeClr val="tx1"/>
                </a:solidFill>
              </a:rPr>
              <a:t>5:9  Blessed are the peacemakers,.. children of God</a:t>
            </a:r>
          </a:p>
        </p:txBody>
      </p:sp>
      <p:sp>
        <p:nvSpPr>
          <p:cNvPr id="19" name="TextBox 18"/>
          <p:cNvSpPr txBox="1"/>
          <p:nvPr/>
        </p:nvSpPr>
        <p:spPr>
          <a:xfrm>
            <a:off x="3119825" y="4103647"/>
            <a:ext cx="5668158" cy="369332"/>
          </a:xfrm>
          <a:prstGeom prst="rect">
            <a:avLst/>
          </a:prstGeom>
          <a:ln/>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en-GB" dirty="0">
                <a:solidFill>
                  <a:schemeClr val="tx1"/>
                </a:solidFill>
              </a:rPr>
              <a:t>5:21-26  First go and get reconciled</a:t>
            </a:r>
          </a:p>
        </p:txBody>
      </p:sp>
      <p:sp>
        <p:nvSpPr>
          <p:cNvPr id="20" name="TextBox 19"/>
          <p:cNvSpPr txBox="1"/>
          <p:nvPr/>
        </p:nvSpPr>
        <p:spPr>
          <a:xfrm>
            <a:off x="3286592" y="2617680"/>
            <a:ext cx="5096655" cy="338554"/>
          </a:xfrm>
          <a:prstGeom prst="rect">
            <a:avLst/>
          </a:prstGeom>
          <a:ln/>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GB" sz="1600" dirty="0">
                <a:solidFill>
                  <a:schemeClr val="tx1"/>
                </a:solidFill>
              </a:rPr>
              <a:t>5:10  Blessed are the persecuted ,. Kingdom of heaven</a:t>
            </a:r>
          </a:p>
        </p:txBody>
      </p:sp>
      <p:sp>
        <p:nvSpPr>
          <p:cNvPr id="21" name="TextBox 20"/>
          <p:cNvSpPr txBox="1"/>
          <p:nvPr/>
        </p:nvSpPr>
        <p:spPr>
          <a:xfrm>
            <a:off x="3286592" y="3705049"/>
            <a:ext cx="5282159" cy="369332"/>
          </a:xfrm>
          <a:prstGeom prst="rect">
            <a:avLst/>
          </a:prstGeom>
          <a:ln/>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GB" dirty="0">
                <a:solidFill>
                  <a:schemeClr val="tx1"/>
                </a:solidFill>
              </a:rPr>
              <a:t>5:13-20  You are the salt, light of the earth</a:t>
            </a:r>
          </a:p>
        </p:txBody>
      </p:sp>
      <p:sp>
        <p:nvSpPr>
          <p:cNvPr id="2" name="Rectangle 1"/>
          <p:cNvSpPr/>
          <p:nvPr/>
        </p:nvSpPr>
        <p:spPr>
          <a:xfrm rot="19681766">
            <a:off x="1905968" y="-153047"/>
            <a:ext cx="374754" cy="373265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lnSpc>
                <a:spcPct val="150000"/>
              </a:lnSpc>
            </a:pPr>
            <a:r>
              <a:rPr lang="en-GB" sz="2000" dirty="0"/>
              <a:t>ABCDEFGH</a:t>
            </a:r>
          </a:p>
        </p:txBody>
      </p:sp>
      <p:sp>
        <p:nvSpPr>
          <p:cNvPr id="22" name="Rectangle 21"/>
          <p:cNvSpPr/>
          <p:nvPr/>
        </p:nvSpPr>
        <p:spPr>
          <a:xfrm rot="1850208">
            <a:off x="1944012" y="3213858"/>
            <a:ext cx="374754" cy="3757269"/>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lnSpc>
                <a:spcPct val="150000"/>
              </a:lnSpc>
            </a:pPr>
            <a:r>
              <a:rPr lang="en-GB" sz="2000" dirty="0"/>
              <a:t>HGFEDCBA</a:t>
            </a:r>
          </a:p>
        </p:txBody>
      </p:sp>
    </p:spTree>
    <p:extLst>
      <p:ext uri="{BB962C8B-B14F-4D97-AF65-F5344CB8AC3E}">
        <p14:creationId xmlns:p14="http://schemas.microsoft.com/office/powerpoint/2010/main" val="3886773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ircle(in)">
                                      <p:cBhvr>
                                        <p:cTn id="10" dur="2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circle(in)">
                                      <p:cBhvr>
                                        <p:cTn id="15" dur="2000"/>
                                        <p:tgtEl>
                                          <p:spTgt spid="9"/>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circle(in)">
                                      <p:cBhvr>
                                        <p:cTn id="18" dur="2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circle(in)">
                                      <p:cBhvr>
                                        <p:cTn id="23" dur="2000"/>
                                        <p:tgtEl>
                                          <p:spTgt spid="10"/>
                                        </p:tgtEl>
                                      </p:cBhvr>
                                    </p:animEffect>
                                  </p:childTnLst>
                                </p:cTn>
                              </p:par>
                              <p:par>
                                <p:cTn id="24" presetID="6" presetClass="entr" presetSubtype="16"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circle(in)">
                                      <p:cBhvr>
                                        <p:cTn id="26" dur="20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circle(in)">
                                      <p:cBhvr>
                                        <p:cTn id="31" dur="2000"/>
                                        <p:tgtEl>
                                          <p:spTgt spid="12"/>
                                        </p:tgtEl>
                                      </p:cBhvr>
                                    </p:animEffect>
                                  </p:childTnLst>
                                </p:cTn>
                              </p:par>
                              <p:par>
                                <p:cTn id="32" presetID="6" presetClass="entr" presetSubtype="16"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circle(in)">
                                      <p:cBhvr>
                                        <p:cTn id="34" dur="2000"/>
                                        <p:tgtEl>
                                          <p:spTgt spid="13"/>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circle(in)">
                                      <p:cBhvr>
                                        <p:cTn id="39" dur="2000"/>
                                        <p:tgtEl>
                                          <p:spTgt spid="14"/>
                                        </p:tgtEl>
                                      </p:cBhvr>
                                    </p:animEffect>
                                  </p:childTnLst>
                                </p:cTn>
                              </p:par>
                              <p:par>
                                <p:cTn id="40" presetID="6" presetClass="entr" presetSubtype="16"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circle(in)">
                                      <p:cBhvr>
                                        <p:cTn id="42" dur="20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circle(in)">
                                      <p:cBhvr>
                                        <p:cTn id="47" dur="2000"/>
                                        <p:tgtEl>
                                          <p:spTgt spid="16"/>
                                        </p:tgtEl>
                                      </p:cBhvr>
                                    </p:animEffect>
                                  </p:childTnLst>
                                </p:cTn>
                              </p:par>
                              <p:par>
                                <p:cTn id="48" presetID="6" presetClass="entr" presetSubtype="16" fill="hold" grpId="0" nodeType="withEffect">
                                  <p:stCondLst>
                                    <p:cond delay="0"/>
                                  </p:stCondLst>
                                  <p:childTnLst>
                                    <p:set>
                                      <p:cBhvr>
                                        <p:cTn id="49" dur="1" fill="hold">
                                          <p:stCondLst>
                                            <p:cond delay="0"/>
                                          </p:stCondLst>
                                        </p:cTn>
                                        <p:tgtEl>
                                          <p:spTgt spid="17"/>
                                        </p:tgtEl>
                                        <p:attrNameLst>
                                          <p:attrName>style.visibility</p:attrName>
                                        </p:attrNameLst>
                                      </p:cBhvr>
                                      <p:to>
                                        <p:strVal val="visible"/>
                                      </p:to>
                                    </p:set>
                                    <p:animEffect transition="in" filter="circle(in)">
                                      <p:cBhvr>
                                        <p:cTn id="50" dur="2000"/>
                                        <p:tgtEl>
                                          <p:spTgt spid="17"/>
                                        </p:tgtEl>
                                      </p:cBhvr>
                                    </p:animEffect>
                                  </p:childTnLst>
                                </p:cTn>
                              </p:par>
                            </p:childTnLst>
                          </p:cTn>
                        </p:par>
                      </p:childTnLst>
                    </p:cTn>
                  </p:par>
                  <p:par>
                    <p:cTn id="51" fill="hold">
                      <p:stCondLst>
                        <p:cond delay="indefinite"/>
                      </p:stCondLst>
                      <p:childTnLst>
                        <p:par>
                          <p:cTn id="52" fill="hold">
                            <p:stCondLst>
                              <p:cond delay="0"/>
                            </p:stCondLst>
                            <p:childTnLst>
                              <p:par>
                                <p:cTn id="53" presetID="6" presetClass="entr" presetSubtype="16"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circle(in)">
                                      <p:cBhvr>
                                        <p:cTn id="55" dur="2000"/>
                                        <p:tgtEl>
                                          <p:spTgt spid="18"/>
                                        </p:tgtEl>
                                      </p:cBhvr>
                                    </p:animEffect>
                                  </p:childTnLst>
                                </p:cTn>
                              </p:par>
                              <p:par>
                                <p:cTn id="56" presetID="6" presetClass="entr" presetSubtype="16" fill="hold" grpId="0" nodeType="with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circle(in)">
                                      <p:cBhvr>
                                        <p:cTn id="58" dur="2000"/>
                                        <p:tgtEl>
                                          <p:spTgt spid="19"/>
                                        </p:tgtEl>
                                      </p:cBhvr>
                                    </p:animEffect>
                                  </p:childTnLst>
                                </p:cTn>
                              </p:par>
                            </p:childTnLst>
                          </p:cTn>
                        </p:par>
                      </p:childTnLst>
                    </p:cTn>
                  </p:par>
                  <p:par>
                    <p:cTn id="59" fill="hold">
                      <p:stCondLst>
                        <p:cond delay="indefinite"/>
                      </p:stCondLst>
                      <p:childTnLst>
                        <p:par>
                          <p:cTn id="60" fill="hold">
                            <p:stCondLst>
                              <p:cond delay="0"/>
                            </p:stCondLst>
                            <p:childTnLst>
                              <p:par>
                                <p:cTn id="61" presetID="6" presetClass="entr" presetSubtype="16"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animEffect transition="in" filter="circle(in)">
                                      <p:cBhvr>
                                        <p:cTn id="63" dur="2000"/>
                                        <p:tgtEl>
                                          <p:spTgt spid="20"/>
                                        </p:tgtEl>
                                      </p:cBhvr>
                                    </p:animEffect>
                                  </p:childTnLst>
                                </p:cTn>
                              </p:par>
                              <p:par>
                                <p:cTn id="64" presetID="6" presetClass="entr" presetSubtype="16" fill="hold" grpId="0" nodeType="withEffect">
                                  <p:stCondLst>
                                    <p:cond delay="0"/>
                                  </p:stCondLst>
                                  <p:childTnLst>
                                    <p:set>
                                      <p:cBhvr>
                                        <p:cTn id="65" dur="1" fill="hold">
                                          <p:stCondLst>
                                            <p:cond delay="0"/>
                                          </p:stCondLst>
                                        </p:cTn>
                                        <p:tgtEl>
                                          <p:spTgt spid="21"/>
                                        </p:tgtEl>
                                        <p:attrNameLst>
                                          <p:attrName>style.visibility</p:attrName>
                                        </p:attrNameLst>
                                      </p:cBhvr>
                                      <p:to>
                                        <p:strVal val="visible"/>
                                      </p:to>
                                    </p:set>
                                    <p:animEffect transition="in" filter="circle(in)">
                                      <p:cBhvr>
                                        <p:cTn id="66" dur="2000"/>
                                        <p:tgtEl>
                                          <p:spTgt spid="21"/>
                                        </p:tgtEl>
                                      </p:cBhvr>
                                    </p:animEffect>
                                  </p:childTnLst>
                                </p:cTn>
                              </p:par>
                            </p:childTnLst>
                          </p:cTn>
                        </p:par>
                      </p:childTnLst>
                    </p:cTn>
                  </p:par>
                  <p:par>
                    <p:cTn id="67" fill="hold">
                      <p:stCondLst>
                        <p:cond delay="indefinite"/>
                      </p:stCondLst>
                      <p:childTnLst>
                        <p:par>
                          <p:cTn id="68" fill="hold">
                            <p:stCondLst>
                              <p:cond delay="0"/>
                            </p:stCondLst>
                            <p:childTnLst>
                              <p:par>
                                <p:cTn id="69" presetID="6" presetClass="entr" presetSubtype="16" fill="hold" grpId="0" nodeType="clickEffect">
                                  <p:stCondLst>
                                    <p:cond delay="0"/>
                                  </p:stCondLst>
                                  <p:childTnLst>
                                    <p:set>
                                      <p:cBhvr>
                                        <p:cTn id="70" dur="1" fill="hold">
                                          <p:stCondLst>
                                            <p:cond delay="0"/>
                                          </p:stCondLst>
                                        </p:cTn>
                                        <p:tgtEl>
                                          <p:spTgt spid="2"/>
                                        </p:tgtEl>
                                        <p:attrNameLst>
                                          <p:attrName>style.visibility</p:attrName>
                                        </p:attrNameLst>
                                      </p:cBhvr>
                                      <p:to>
                                        <p:strVal val="visible"/>
                                      </p:to>
                                    </p:set>
                                    <p:animEffect transition="in" filter="circle(in)">
                                      <p:cBhvr>
                                        <p:cTn id="71" dur="2000"/>
                                        <p:tgtEl>
                                          <p:spTgt spid="2"/>
                                        </p:tgtEl>
                                      </p:cBhvr>
                                    </p:animEffect>
                                  </p:childTnLst>
                                </p:cTn>
                              </p:par>
                            </p:childTnLst>
                          </p:cTn>
                        </p:par>
                      </p:childTnLst>
                    </p:cTn>
                  </p:par>
                  <p:par>
                    <p:cTn id="72" fill="hold">
                      <p:stCondLst>
                        <p:cond delay="indefinite"/>
                      </p:stCondLst>
                      <p:childTnLst>
                        <p:par>
                          <p:cTn id="73" fill="hold">
                            <p:stCondLst>
                              <p:cond delay="0"/>
                            </p:stCondLst>
                            <p:childTnLst>
                              <p:par>
                                <p:cTn id="74" presetID="6" presetClass="entr" presetSubtype="16" fill="hold" grpId="0" nodeType="clickEffect">
                                  <p:stCondLst>
                                    <p:cond delay="0"/>
                                  </p:stCondLst>
                                  <p:childTnLst>
                                    <p:set>
                                      <p:cBhvr>
                                        <p:cTn id="75" dur="1" fill="hold">
                                          <p:stCondLst>
                                            <p:cond delay="0"/>
                                          </p:stCondLst>
                                        </p:cTn>
                                        <p:tgtEl>
                                          <p:spTgt spid="22"/>
                                        </p:tgtEl>
                                        <p:attrNameLst>
                                          <p:attrName>style.visibility</p:attrName>
                                        </p:attrNameLst>
                                      </p:cBhvr>
                                      <p:to>
                                        <p:strVal val="visible"/>
                                      </p:to>
                                    </p:set>
                                    <p:animEffect transition="in" filter="circle(in)">
                                      <p:cBhvr>
                                        <p:cTn id="76" dur="2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 grpId="0" animBg="1"/>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1779623"/>
              </p:ext>
            </p:extLst>
          </p:nvPr>
        </p:nvGraphicFramePr>
        <p:xfrm>
          <a:off x="0" y="59961"/>
          <a:ext cx="12192000" cy="5794540"/>
        </p:xfrm>
        <a:graphic>
          <a:graphicData uri="http://schemas.openxmlformats.org/drawingml/2006/table">
            <a:tbl>
              <a:tblPr firstRow="1" bandRow="1">
                <a:tableStyleId>{5C22544A-7EE6-4342-B048-85BDC9FD1C3A}</a:tableStyleId>
              </a:tblPr>
              <a:tblGrid>
                <a:gridCol w="5782775">
                  <a:extLst>
                    <a:ext uri="{9D8B030D-6E8A-4147-A177-3AD203B41FA5}">
                      <a16:colId xmlns:a16="http://schemas.microsoft.com/office/drawing/2014/main" val="3119303411"/>
                    </a:ext>
                  </a:extLst>
                </a:gridCol>
                <a:gridCol w="6409225">
                  <a:extLst>
                    <a:ext uri="{9D8B030D-6E8A-4147-A177-3AD203B41FA5}">
                      <a16:colId xmlns:a16="http://schemas.microsoft.com/office/drawing/2014/main" val="617640320"/>
                    </a:ext>
                  </a:extLst>
                </a:gridCol>
              </a:tblGrid>
              <a:tr h="642263">
                <a:tc>
                  <a:txBody>
                    <a:bodyPr/>
                    <a:lstStyle/>
                    <a:p>
                      <a:r>
                        <a:rPr lang="en-GB" sz="2800" dirty="0">
                          <a:solidFill>
                            <a:schemeClr val="tx1"/>
                          </a:solidFill>
                        </a:rPr>
                        <a:t>Beatitude </a:t>
                      </a:r>
                    </a:p>
                  </a:txBody>
                  <a:tcPr/>
                </a:tc>
                <a:tc>
                  <a:txBody>
                    <a:bodyPr/>
                    <a:lstStyle/>
                    <a:p>
                      <a:r>
                        <a:rPr lang="en-GB" sz="2800" dirty="0">
                          <a:solidFill>
                            <a:schemeClr val="tx1"/>
                          </a:solidFill>
                        </a:rPr>
                        <a:t>Explanation within the Sermon </a:t>
                      </a:r>
                    </a:p>
                  </a:txBody>
                  <a:tcPr/>
                </a:tc>
                <a:extLst>
                  <a:ext uri="{0D108BD9-81ED-4DB2-BD59-A6C34878D82A}">
                    <a16:rowId xmlns:a16="http://schemas.microsoft.com/office/drawing/2014/main" val="452955342"/>
                  </a:ext>
                </a:extLst>
              </a:tr>
              <a:tr h="706851">
                <a:tc>
                  <a:txBody>
                    <a:bodyPr/>
                    <a:lstStyle/>
                    <a:p>
                      <a:pPr>
                        <a:spcBef>
                          <a:spcPts val="600"/>
                        </a:spcBef>
                      </a:pPr>
                      <a:r>
                        <a:rPr lang="en-US" sz="3200" dirty="0">
                          <a:solidFill>
                            <a:schemeClr val="tx1"/>
                          </a:solidFill>
                        </a:rPr>
                        <a:t>Matthew 5:3     </a:t>
                      </a:r>
                      <a:r>
                        <a:rPr lang="en-US" sz="2800" b="1" i="1" dirty="0">
                          <a:solidFill>
                            <a:srgbClr val="FF0000"/>
                          </a:solidFill>
                        </a:rPr>
                        <a:t>Poor</a:t>
                      </a:r>
                      <a:r>
                        <a:rPr lang="en-US" sz="2800" b="1" i="1" baseline="0" dirty="0">
                          <a:solidFill>
                            <a:srgbClr val="FF0000"/>
                          </a:solidFill>
                        </a:rPr>
                        <a:t> in spirit </a:t>
                      </a:r>
                      <a:endParaRPr lang="en-GB" sz="2800" b="1" i="1" dirty="0">
                        <a:solidFill>
                          <a:srgbClr val="FF0000"/>
                        </a:solidFill>
                      </a:endParaRPr>
                    </a:p>
                  </a:txBody>
                  <a:tcPr/>
                </a:tc>
                <a:tc>
                  <a:txBody>
                    <a:bodyPr/>
                    <a:lstStyle/>
                    <a:p>
                      <a:pPr marL="0" indent="0">
                        <a:spcBef>
                          <a:spcPct val="20000"/>
                        </a:spcBef>
                        <a:buFont typeface="Arial" pitchFamily="34" charset="0"/>
                        <a:buNone/>
                        <a:defRPr/>
                      </a:pPr>
                      <a:r>
                        <a:rPr lang="en-US" sz="3200" dirty="0">
                          <a:solidFill>
                            <a:schemeClr val="tx1"/>
                          </a:solidFill>
                        </a:rPr>
                        <a:t>Matthew 7:7-11    </a:t>
                      </a:r>
                      <a:r>
                        <a:rPr lang="en-US" sz="3200" b="1" dirty="0">
                          <a:solidFill>
                            <a:srgbClr val="002060"/>
                          </a:solidFill>
                        </a:rPr>
                        <a:t>“</a:t>
                      </a:r>
                      <a:r>
                        <a:rPr lang="en-US" sz="2400" b="1" i="1" dirty="0">
                          <a:solidFill>
                            <a:srgbClr val="002060"/>
                          </a:solidFill>
                        </a:rPr>
                        <a:t>Ask</a:t>
                      </a:r>
                      <a:r>
                        <a:rPr lang="en-US" sz="2400" b="1" i="1" baseline="0" dirty="0">
                          <a:solidFill>
                            <a:srgbClr val="002060"/>
                          </a:solidFill>
                        </a:rPr>
                        <a:t>, Seek, Knock…” </a:t>
                      </a:r>
                      <a:endParaRPr lang="en-GB" sz="2400" b="1" i="1" dirty="0">
                        <a:solidFill>
                          <a:srgbClr val="002060"/>
                        </a:solidFill>
                      </a:endParaRPr>
                    </a:p>
                  </a:txBody>
                  <a:tcPr/>
                </a:tc>
                <a:extLst>
                  <a:ext uri="{0D108BD9-81ED-4DB2-BD59-A6C34878D82A}">
                    <a16:rowId xmlns:a16="http://schemas.microsoft.com/office/drawing/2014/main" val="1058491693"/>
                  </a:ext>
                </a:extLst>
              </a:tr>
              <a:tr h="594296">
                <a:tc>
                  <a:txBody>
                    <a:bodyPr/>
                    <a:lstStyle/>
                    <a:p>
                      <a:pPr>
                        <a:spcBef>
                          <a:spcPts val="600"/>
                        </a:spcBef>
                      </a:pPr>
                      <a:r>
                        <a:rPr lang="en-US" sz="3200" dirty="0">
                          <a:solidFill>
                            <a:schemeClr val="tx1"/>
                          </a:solidFill>
                          <a:highlight>
                            <a:srgbClr val="FFFF00"/>
                          </a:highlight>
                        </a:rPr>
                        <a:t>Matthew 5:4     </a:t>
                      </a:r>
                      <a:r>
                        <a:rPr lang="en-US" sz="3200" dirty="0">
                          <a:solidFill>
                            <a:srgbClr val="FF0000"/>
                          </a:solidFill>
                          <a:highlight>
                            <a:srgbClr val="FFFF00"/>
                          </a:highlight>
                        </a:rPr>
                        <a:t>M</a:t>
                      </a:r>
                      <a:r>
                        <a:rPr lang="en-US" sz="2800" b="1" i="1" dirty="0">
                          <a:solidFill>
                            <a:srgbClr val="FF0000"/>
                          </a:solidFill>
                          <a:highlight>
                            <a:srgbClr val="FFFF00"/>
                          </a:highlight>
                        </a:rPr>
                        <a:t>ourn </a:t>
                      </a:r>
                      <a:endParaRPr lang="en-GB" sz="2800" b="1" i="1" dirty="0">
                        <a:solidFill>
                          <a:srgbClr val="FF0000"/>
                        </a:solidFill>
                      </a:endParaRPr>
                    </a:p>
                  </a:txBody>
                  <a:tcPr/>
                </a:tc>
                <a:tc>
                  <a:txBody>
                    <a:bodyPr/>
                    <a:lstStyle/>
                    <a:p>
                      <a:pPr marL="0" indent="0">
                        <a:spcBef>
                          <a:spcPct val="20000"/>
                        </a:spcBef>
                        <a:buFont typeface="Arial" pitchFamily="34" charset="0"/>
                        <a:buNone/>
                        <a:defRPr/>
                      </a:pPr>
                      <a:r>
                        <a:rPr lang="en-US" sz="3200" dirty="0">
                          <a:solidFill>
                            <a:schemeClr val="tx1"/>
                          </a:solidFill>
                          <a:highlight>
                            <a:srgbClr val="FFFF00"/>
                          </a:highlight>
                        </a:rPr>
                        <a:t>Matthew 7:1-6       </a:t>
                      </a:r>
                      <a:r>
                        <a:rPr lang="en-US" sz="2400" i="1" dirty="0">
                          <a:solidFill>
                            <a:schemeClr val="tx1"/>
                          </a:solidFill>
                          <a:highlight>
                            <a:srgbClr val="FFFF00"/>
                          </a:highlight>
                        </a:rPr>
                        <a:t>“</a:t>
                      </a:r>
                      <a:r>
                        <a:rPr lang="en-US" sz="2400" i="1" baseline="0" dirty="0">
                          <a:solidFill>
                            <a:schemeClr val="tx1"/>
                          </a:solidFill>
                          <a:highlight>
                            <a:srgbClr val="FFFF00"/>
                          </a:highlight>
                        </a:rPr>
                        <a:t> </a:t>
                      </a:r>
                      <a:r>
                        <a:rPr lang="en-US" sz="2400" b="1" i="1" baseline="0" dirty="0">
                          <a:solidFill>
                            <a:srgbClr val="002060"/>
                          </a:solidFill>
                          <a:highlight>
                            <a:srgbClr val="FFFF00"/>
                          </a:highlight>
                        </a:rPr>
                        <a:t>Log in your eye”</a:t>
                      </a:r>
                      <a:endParaRPr lang="en-US" sz="2400" b="1" i="1" dirty="0">
                        <a:solidFill>
                          <a:srgbClr val="002060"/>
                        </a:solidFill>
                        <a:highlight>
                          <a:srgbClr val="FFFF00"/>
                        </a:highlight>
                      </a:endParaRPr>
                    </a:p>
                  </a:txBody>
                  <a:tcPr/>
                </a:tc>
                <a:extLst>
                  <a:ext uri="{0D108BD9-81ED-4DB2-BD59-A6C34878D82A}">
                    <a16:rowId xmlns:a16="http://schemas.microsoft.com/office/drawing/2014/main" val="3166823434"/>
                  </a:ext>
                </a:extLst>
              </a:tr>
              <a:tr h="552799">
                <a:tc>
                  <a:txBody>
                    <a:bodyPr/>
                    <a:lstStyle/>
                    <a:p>
                      <a:pPr>
                        <a:spcBef>
                          <a:spcPts val="600"/>
                        </a:spcBef>
                      </a:pPr>
                      <a:r>
                        <a:rPr lang="en-US" sz="3200" dirty="0">
                          <a:solidFill>
                            <a:schemeClr val="tx1"/>
                          </a:solidFill>
                          <a:highlight>
                            <a:srgbClr val="FFFF00"/>
                          </a:highlight>
                        </a:rPr>
                        <a:t>Matthew 5:5     </a:t>
                      </a:r>
                      <a:r>
                        <a:rPr lang="en-US" sz="2800" b="1" i="1" dirty="0">
                          <a:solidFill>
                            <a:srgbClr val="FF0000"/>
                          </a:solidFill>
                          <a:highlight>
                            <a:srgbClr val="FFFF00"/>
                          </a:highlight>
                        </a:rPr>
                        <a:t>Meek </a:t>
                      </a:r>
                    </a:p>
                  </a:txBody>
                  <a:tcPr/>
                </a:tc>
                <a:tc>
                  <a:txBody>
                    <a:bodyPr/>
                    <a:lstStyle/>
                    <a:p>
                      <a:r>
                        <a:rPr lang="en-GB" sz="3200" dirty="0">
                          <a:highlight>
                            <a:srgbClr val="FFFF00"/>
                          </a:highlight>
                        </a:rPr>
                        <a:t>Matthew</a:t>
                      </a:r>
                      <a:r>
                        <a:rPr lang="en-GB" sz="3200" baseline="0" dirty="0">
                          <a:highlight>
                            <a:srgbClr val="FFFF00"/>
                          </a:highlight>
                        </a:rPr>
                        <a:t> 6: 25-34 </a:t>
                      </a:r>
                      <a:r>
                        <a:rPr lang="en-GB" sz="2400" baseline="0" dirty="0">
                          <a:highlight>
                            <a:srgbClr val="FFFF00"/>
                          </a:highlight>
                        </a:rPr>
                        <a:t>“</a:t>
                      </a:r>
                      <a:r>
                        <a:rPr lang="en-GB" sz="2400" b="1" baseline="0" dirty="0">
                          <a:solidFill>
                            <a:srgbClr val="002060"/>
                          </a:solidFill>
                          <a:highlight>
                            <a:srgbClr val="FFFF00"/>
                          </a:highlight>
                        </a:rPr>
                        <a:t>Seek first the Kingdom”</a:t>
                      </a:r>
                      <a:endParaRPr lang="en-GB" sz="2400" b="1" dirty="0">
                        <a:solidFill>
                          <a:srgbClr val="002060"/>
                        </a:solidFill>
                        <a:highlight>
                          <a:srgbClr val="FFFF00"/>
                        </a:highlight>
                      </a:endParaRPr>
                    </a:p>
                  </a:txBody>
                  <a:tcPr/>
                </a:tc>
                <a:extLst>
                  <a:ext uri="{0D108BD9-81ED-4DB2-BD59-A6C34878D82A}">
                    <a16:rowId xmlns:a16="http://schemas.microsoft.com/office/drawing/2014/main" val="1926282381"/>
                  </a:ext>
                </a:extLst>
              </a:tr>
              <a:tr h="513314">
                <a:tc>
                  <a:txBody>
                    <a:bodyPr/>
                    <a:lstStyle/>
                    <a:p>
                      <a:r>
                        <a:rPr lang="en-GB" sz="3200" dirty="0"/>
                        <a:t>Matthew 5:6    </a:t>
                      </a:r>
                      <a:r>
                        <a:rPr lang="en-GB" sz="2400" b="1" i="1" dirty="0">
                          <a:solidFill>
                            <a:srgbClr val="FF0000"/>
                          </a:solidFill>
                        </a:rPr>
                        <a:t>Hunger/Thirst</a:t>
                      </a:r>
                      <a:r>
                        <a:rPr lang="en-GB" sz="2400" b="1" i="1" baseline="0" dirty="0">
                          <a:solidFill>
                            <a:srgbClr val="FF0000"/>
                          </a:solidFill>
                        </a:rPr>
                        <a:t> for God </a:t>
                      </a:r>
                      <a:endParaRPr lang="en-GB" sz="2400" b="1" i="1" dirty="0">
                        <a:solidFill>
                          <a:srgbClr val="FF0000"/>
                        </a:solidFill>
                      </a:endParaRPr>
                    </a:p>
                  </a:txBody>
                  <a:tcPr/>
                </a:tc>
                <a:tc>
                  <a:txBody>
                    <a:bodyPr/>
                    <a:lstStyle/>
                    <a:p>
                      <a:pPr marL="0" indent="0">
                        <a:spcBef>
                          <a:spcPct val="20000"/>
                        </a:spcBef>
                        <a:buFont typeface="Arial" pitchFamily="34" charset="0"/>
                        <a:buNone/>
                        <a:defRPr/>
                      </a:pPr>
                      <a:r>
                        <a:rPr lang="en-US" sz="3200" dirty="0">
                          <a:solidFill>
                            <a:schemeClr val="tx1"/>
                          </a:solidFill>
                        </a:rPr>
                        <a:t>Matthew 6:1-18     </a:t>
                      </a:r>
                      <a:r>
                        <a:rPr lang="en-US" sz="2400" b="1" i="1" dirty="0">
                          <a:solidFill>
                            <a:srgbClr val="002060"/>
                          </a:solidFill>
                        </a:rPr>
                        <a:t>“Do good</a:t>
                      </a:r>
                      <a:r>
                        <a:rPr lang="en-US" sz="2400" b="1" i="1" baseline="0" dirty="0">
                          <a:solidFill>
                            <a:srgbClr val="002060"/>
                          </a:solidFill>
                        </a:rPr>
                        <a:t> in secret</a:t>
                      </a:r>
                      <a:r>
                        <a:rPr lang="en-US" sz="2400" b="1" baseline="0" dirty="0">
                          <a:solidFill>
                            <a:schemeClr val="tx1"/>
                          </a:solidFill>
                        </a:rPr>
                        <a:t>”</a:t>
                      </a:r>
                      <a:endParaRPr lang="en-GB" sz="2400" b="1" dirty="0">
                        <a:solidFill>
                          <a:schemeClr val="tx1"/>
                        </a:solidFill>
                      </a:endParaRPr>
                    </a:p>
                  </a:txBody>
                  <a:tcPr/>
                </a:tc>
                <a:extLst>
                  <a:ext uri="{0D108BD9-81ED-4DB2-BD59-A6C34878D82A}">
                    <a16:rowId xmlns:a16="http://schemas.microsoft.com/office/drawing/2014/main" val="2191490497"/>
                  </a:ext>
                </a:extLst>
              </a:tr>
              <a:tr h="563759">
                <a:tc>
                  <a:txBody>
                    <a:bodyPr/>
                    <a:lstStyle/>
                    <a:p>
                      <a:pPr>
                        <a:spcBef>
                          <a:spcPts val="600"/>
                        </a:spcBef>
                      </a:pPr>
                      <a:r>
                        <a:rPr lang="en-US" sz="3200" dirty="0">
                          <a:solidFill>
                            <a:schemeClr val="tx1"/>
                          </a:solidFill>
                        </a:rPr>
                        <a:t>Matthew 5:7    </a:t>
                      </a:r>
                      <a:r>
                        <a:rPr lang="en-US" sz="2400" b="1" i="1" dirty="0">
                          <a:solidFill>
                            <a:srgbClr val="FF0000"/>
                          </a:solidFill>
                        </a:rPr>
                        <a:t>Merciful </a:t>
                      </a:r>
                      <a:endParaRPr lang="en-GB" sz="2400" b="1" i="1" dirty="0">
                        <a:solidFill>
                          <a:srgbClr val="FF0000"/>
                        </a:solidFill>
                      </a:endParaRPr>
                    </a:p>
                  </a:txBody>
                  <a:tcPr/>
                </a:tc>
                <a:tc>
                  <a:txBody>
                    <a:bodyPr/>
                    <a:lstStyle/>
                    <a:p>
                      <a:pPr marL="0" indent="0">
                        <a:spcBef>
                          <a:spcPct val="20000"/>
                        </a:spcBef>
                        <a:buFont typeface="Arial" pitchFamily="34" charset="0"/>
                        <a:buNone/>
                        <a:defRPr/>
                      </a:pPr>
                      <a:r>
                        <a:rPr lang="en-US" sz="3200" dirty="0">
                          <a:solidFill>
                            <a:schemeClr val="tx1"/>
                          </a:solidFill>
                        </a:rPr>
                        <a:t>Matthew 5:43-48    </a:t>
                      </a:r>
                      <a:r>
                        <a:rPr lang="en-US" sz="2400" b="1" dirty="0">
                          <a:solidFill>
                            <a:srgbClr val="002060"/>
                          </a:solidFill>
                        </a:rPr>
                        <a:t>‘’Bless</a:t>
                      </a:r>
                      <a:r>
                        <a:rPr lang="en-US" sz="2400" b="1" baseline="0" dirty="0">
                          <a:solidFill>
                            <a:srgbClr val="002060"/>
                          </a:solidFill>
                        </a:rPr>
                        <a:t> your enemies”</a:t>
                      </a:r>
                      <a:endParaRPr lang="en-GB" sz="2400" b="1" dirty="0">
                        <a:solidFill>
                          <a:srgbClr val="002060"/>
                        </a:solidFill>
                      </a:endParaRPr>
                    </a:p>
                  </a:txBody>
                  <a:tcPr/>
                </a:tc>
                <a:extLst>
                  <a:ext uri="{0D108BD9-81ED-4DB2-BD59-A6C34878D82A}">
                    <a16:rowId xmlns:a16="http://schemas.microsoft.com/office/drawing/2014/main" val="1404978273"/>
                  </a:ext>
                </a:extLst>
              </a:tr>
              <a:tr h="505386">
                <a:tc>
                  <a:txBody>
                    <a:bodyPr/>
                    <a:lstStyle/>
                    <a:p>
                      <a:pPr>
                        <a:spcBef>
                          <a:spcPts val="600"/>
                        </a:spcBef>
                      </a:pPr>
                      <a:r>
                        <a:rPr lang="en-US" sz="3200" dirty="0">
                          <a:solidFill>
                            <a:schemeClr val="tx1"/>
                          </a:solidFill>
                        </a:rPr>
                        <a:t>Matthew 5:8    </a:t>
                      </a:r>
                      <a:r>
                        <a:rPr lang="en-US" sz="2800" b="1" i="1" dirty="0">
                          <a:solidFill>
                            <a:srgbClr val="FF0000"/>
                          </a:solidFill>
                        </a:rPr>
                        <a:t>Pure in Heart</a:t>
                      </a:r>
                    </a:p>
                  </a:txBody>
                  <a:tcPr/>
                </a:tc>
                <a:tc>
                  <a:txBody>
                    <a:bodyPr/>
                    <a:lstStyle/>
                    <a:p>
                      <a:pPr marL="0" indent="0">
                        <a:spcBef>
                          <a:spcPct val="20000"/>
                        </a:spcBef>
                        <a:buFont typeface="Arial" pitchFamily="34" charset="0"/>
                        <a:buNone/>
                        <a:defRPr/>
                      </a:pPr>
                      <a:r>
                        <a:rPr lang="en-US" sz="3200" dirty="0">
                          <a:solidFill>
                            <a:schemeClr val="tx1"/>
                          </a:solidFill>
                        </a:rPr>
                        <a:t>Matthew 5:38-42   </a:t>
                      </a:r>
                      <a:r>
                        <a:rPr lang="en-US" sz="3200" b="1" dirty="0">
                          <a:solidFill>
                            <a:srgbClr val="002060"/>
                          </a:solidFill>
                        </a:rPr>
                        <a:t>“</a:t>
                      </a:r>
                      <a:r>
                        <a:rPr lang="en-US" sz="2400" b="1" dirty="0">
                          <a:solidFill>
                            <a:srgbClr val="002060"/>
                          </a:solidFill>
                        </a:rPr>
                        <a:t>Turn</a:t>
                      </a:r>
                      <a:r>
                        <a:rPr lang="en-US" sz="2400" b="1" baseline="0" dirty="0">
                          <a:solidFill>
                            <a:srgbClr val="002060"/>
                          </a:solidFill>
                        </a:rPr>
                        <a:t> the other cheek”</a:t>
                      </a:r>
                      <a:endParaRPr lang="en-GB" sz="2400" b="1" dirty="0">
                        <a:solidFill>
                          <a:srgbClr val="002060"/>
                        </a:solidFill>
                      </a:endParaRPr>
                    </a:p>
                  </a:txBody>
                  <a:tcPr/>
                </a:tc>
                <a:extLst>
                  <a:ext uri="{0D108BD9-81ED-4DB2-BD59-A6C34878D82A}">
                    <a16:rowId xmlns:a16="http://schemas.microsoft.com/office/drawing/2014/main" val="998291196"/>
                  </a:ext>
                </a:extLst>
              </a:tr>
              <a:tr h="6130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a:solidFill>
                            <a:schemeClr val="tx1"/>
                          </a:solidFill>
                        </a:rPr>
                        <a:t>Matthew 5:9    </a:t>
                      </a:r>
                      <a:r>
                        <a:rPr lang="en-US" sz="2800" b="1" i="1" dirty="0">
                          <a:solidFill>
                            <a:srgbClr val="FF0000"/>
                          </a:solidFill>
                        </a:rPr>
                        <a:t>Peacemakers</a:t>
                      </a:r>
                      <a:endParaRPr lang="en-GB" sz="2800" b="1" i="1" dirty="0">
                        <a:solidFill>
                          <a:srgbClr val="FF0000"/>
                        </a:solidFill>
                      </a:endParaRPr>
                    </a:p>
                  </a:txBody>
                  <a:tcPr/>
                </a:tc>
                <a:tc>
                  <a:txBody>
                    <a:bodyPr/>
                    <a:lstStyle/>
                    <a:p>
                      <a:pPr marL="0" indent="0">
                        <a:spcBef>
                          <a:spcPct val="20000"/>
                        </a:spcBef>
                        <a:buFont typeface="Arial" pitchFamily="34" charset="0"/>
                        <a:buNone/>
                        <a:defRPr/>
                      </a:pPr>
                      <a:r>
                        <a:rPr lang="en-US" sz="3200" dirty="0">
                          <a:solidFill>
                            <a:schemeClr val="tx1"/>
                          </a:solidFill>
                        </a:rPr>
                        <a:t>Matthew 5:21-26  </a:t>
                      </a:r>
                      <a:r>
                        <a:rPr lang="en-US" sz="2400" dirty="0">
                          <a:solidFill>
                            <a:srgbClr val="002060"/>
                          </a:solidFill>
                        </a:rPr>
                        <a:t>“</a:t>
                      </a:r>
                      <a:r>
                        <a:rPr lang="en-US" sz="2400" b="1" dirty="0">
                          <a:solidFill>
                            <a:srgbClr val="002060"/>
                          </a:solidFill>
                        </a:rPr>
                        <a:t>First</a:t>
                      </a:r>
                      <a:r>
                        <a:rPr lang="en-US" sz="2400" b="1" baseline="0" dirty="0">
                          <a:solidFill>
                            <a:srgbClr val="002060"/>
                          </a:solidFill>
                        </a:rPr>
                        <a:t> go get reconciled”</a:t>
                      </a:r>
                      <a:endParaRPr lang="en-GB" sz="2400" b="1" dirty="0">
                        <a:solidFill>
                          <a:srgbClr val="002060"/>
                        </a:solidFill>
                      </a:endParaRPr>
                    </a:p>
                  </a:txBody>
                  <a:tcPr/>
                </a:tc>
                <a:extLst>
                  <a:ext uri="{0D108BD9-81ED-4DB2-BD59-A6C34878D82A}">
                    <a16:rowId xmlns:a16="http://schemas.microsoft.com/office/drawing/2014/main" val="1336690518"/>
                  </a:ext>
                </a:extLst>
              </a:tr>
              <a:tr h="921585">
                <a:tc>
                  <a:txBody>
                    <a:bodyPr/>
                    <a:lstStyle/>
                    <a:p>
                      <a:pPr>
                        <a:spcBef>
                          <a:spcPts val="600"/>
                        </a:spcBef>
                      </a:pPr>
                      <a:r>
                        <a:rPr lang="en-US" sz="3200" dirty="0">
                          <a:solidFill>
                            <a:schemeClr val="tx1"/>
                          </a:solidFill>
                        </a:rPr>
                        <a:t>Matthew 5:10  </a:t>
                      </a:r>
                      <a:r>
                        <a:rPr lang="en-US" sz="2800" b="1" i="1" dirty="0">
                          <a:solidFill>
                            <a:srgbClr val="FF0000"/>
                          </a:solidFill>
                        </a:rPr>
                        <a:t>Persecuted</a:t>
                      </a:r>
                      <a:r>
                        <a:rPr lang="en-US" sz="2800" b="1" i="1" baseline="0" dirty="0">
                          <a:solidFill>
                            <a:srgbClr val="FF0000"/>
                          </a:solidFill>
                        </a:rPr>
                        <a:t> </a:t>
                      </a:r>
                      <a:endParaRPr lang="en-GB" sz="2800" b="1" i="1"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a:solidFill>
                            <a:schemeClr val="tx1"/>
                          </a:solidFill>
                        </a:rPr>
                        <a:t>Matthew 5:13-20   </a:t>
                      </a:r>
                      <a:r>
                        <a:rPr lang="en-US" sz="2800" b="1" dirty="0">
                          <a:solidFill>
                            <a:srgbClr val="002060"/>
                          </a:solidFill>
                        </a:rPr>
                        <a:t>“You</a:t>
                      </a:r>
                      <a:r>
                        <a:rPr lang="en-US" sz="2800" b="1" baseline="0" dirty="0">
                          <a:solidFill>
                            <a:srgbClr val="002060"/>
                          </a:solidFill>
                        </a:rPr>
                        <a:t> are salt, light”</a:t>
                      </a:r>
                      <a:endParaRPr lang="en-GB" sz="2800" b="1" dirty="0">
                        <a:solidFill>
                          <a:srgbClr val="002060"/>
                        </a:solidFill>
                      </a:endParaRPr>
                    </a:p>
                  </a:txBody>
                  <a:tcPr/>
                </a:tc>
                <a:extLst>
                  <a:ext uri="{0D108BD9-81ED-4DB2-BD59-A6C34878D82A}">
                    <a16:rowId xmlns:a16="http://schemas.microsoft.com/office/drawing/2014/main" val="2248111755"/>
                  </a:ext>
                </a:extLst>
              </a:tr>
            </a:tbl>
          </a:graphicData>
        </a:graphic>
      </p:graphicFrame>
      <p:sp>
        <p:nvSpPr>
          <p:cNvPr id="6" name="Title 1"/>
          <p:cNvSpPr txBox="1">
            <a:spLocks/>
          </p:cNvSpPr>
          <p:nvPr/>
        </p:nvSpPr>
        <p:spPr>
          <a:xfrm>
            <a:off x="0" y="5812266"/>
            <a:ext cx="12192000" cy="1045734"/>
          </a:xfrm>
          <a:prstGeom prst="rect">
            <a:avLst/>
          </a:prstGeom>
          <a:solidFill>
            <a:schemeClr val="accent6">
              <a:lumMod val="40000"/>
              <a:lumOff val="60000"/>
            </a:schemeClr>
          </a:solidFill>
        </p:spPr>
        <p:txBody>
          <a:bodyPr vert="horz" lIns="91440" tIns="45720" rIns="91440" bIns="45720" rtlCol="0" anchor="ctr">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t>Chiasmic Style</a:t>
            </a:r>
          </a:p>
          <a:p>
            <a:pPr algn="ctr"/>
            <a:r>
              <a:rPr lang="en-GB" sz="7700" dirty="0"/>
              <a:t>ABCDEFGH HGFEDCBA</a:t>
            </a:r>
          </a:p>
        </p:txBody>
      </p:sp>
    </p:spTree>
    <p:extLst>
      <p:ext uri="{BB962C8B-B14F-4D97-AF65-F5344CB8AC3E}">
        <p14:creationId xmlns:p14="http://schemas.microsoft.com/office/powerpoint/2010/main" val="419032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5856"/>
            <a:ext cx="12192000" cy="734805"/>
          </a:xfrm>
          <a:solidFill>
            <a:srgbClr val="002060"/>
          </a:solidFill>
        </p:spPr>
        <p:txBody>
          <a:bodyPr/>
          <a:lstStyle/>
          <a:p>
            <a:pPr algn="ctr"/>
            <a:r>
              <a:rPr lang="en-GB" dirty="0">
                <a:solidFill>
                  <a:schemeClr val="bg1"/>
                </a:solidFill>
              </a:rPr>
              <a:t>Be-ATTITUDE #2 Blessedness of Mourning </a:t>
            </a:r>
          </a:p>
        </p:txBody>
      </p:sp>
      <p:sp>
        <p:nvSpPr>
          <p:cNvPr id="3" name="Content Placeholder 2"/>
          <p:cNvSpPr>
            <a:spLocks noGrp="1"/>
          </p:cNvSpPr>
          <p:nvPr>
            <p:ph idx="1"/>
          </p:nvPr>
        </p:nvSpPr>
        <p:spPr>
          <a:xfrm>
            <a:off x="583095" y="1205948"/>
            <a:ext cx="11396869" cy="5499652"/>
          </a:xfrm>
        </p:spPr>
        <p:txBody>
          <a:bodyPr>
            <a:noAutofit/>
          </a:bodyPr>
          <a:lstStyle/>
          <a:p>
            <a:pPr marL="0" indent="0">
              <a:buNone/>
            </a:pPr>
            <a:r>
              <a:rPr lang="en-GB" sz="4000" dirty="0"/>
              <a:t>The Word for Mourning here (</a:t>
            </a:r>
            <a:r>
              <a:rPr lang="en-GB" sz="4000" dirty="0" err="1"/>
              <a:t>pentheo</a:t>
            </a:r>
            <a:r>
              <a:rPr lang="en-GB" sz="4000" dirty="0"/>
              <a:t>) is the strongest in the </a:t>
            </a:r>
            <a:r>
              <a:rPr lang="en-GB" sz="4000" dirty="0" err="1"/>
              <a:t>greek</a:t>
            </a:r>
            <a:r>
              <a:rPr lang="en-GB" sz="4000" dirty="0"/>
              <a:t> language.</a:t>
            </a:r>
          </a:p>
          <a:p>
            <a:pPr marL="0" indent="0">
              <a:buNone/>
            </a:pPr>
            <a:r>
              <a:rPr lang="en-GB" sz="4000" i="1" dirty="0"/>
              <a:t>Bewail, Lament, mourn for, like for a dearly loved person</a:t>
            </a:r>
          </a:p>
          <a:p>
            <a:pPr marL="0" indent="0">
              <a:buNone/>
            </a:pPr>
            <a:r>
              <a:rPr lang="en-GB" sz="4000" dirty="0"/>
              <a:t>(Gen 37:34 (Septuagint) Jacobs grief when he thought Joseph was dead )</a:t>
            </a:r>
          </a:p>
        </p:txBody>
      </p:sp>
    </p:spTree>
    <p:extLst>
      <p:ext uri="{BB962C8B-B14F-4D97-AF65-F5344CB8AC3E}">
        <p14:creationId xmlns:p14="http://schemas.microsoft.com/office/powerpoint/2010/main" val="2834277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879059"/>
          </a:xfrm>
          <a:solidFill>
            <a:schemeClr val="accent5">
              <a:lumMod val="20000"/>
              <a:lumOff val="80000"/>
            </a:schemeClr>
          </a:solidFill>
        </p:spPr>
        <p:txBody>
          <a:bodyPr/>
          <a:lstStyle/>
          <a:p>
            <a:pPr algn="ctr"/>
            <a:r>
              <a:rPr lang="en-GB" dirty="0"/>
              <a:t>Mourning for what?</a:t>
            </a:r>
          </a:p>
        </p:txBody>
      </p:sp>
      <p:sp>
        <p:nvSpPr>
          <p:cNvPr id="3" name="Content Placeholder 2"/>
          <p:cNvSpPr>
            <a:spLocks noGrp="1"/>
          </p:cNvSpPr>
          <p:nvPr>
            <p:ph idx="1"/>
          </p:nvPr>
        </p:nvSpPr>
        <p:spPr>
          <a:xfrm>
            <a:off x="178634" y="1244184"/>
            <a:ext cx="11858468" cy="5126636"/>
          </a:xfrm>
        </p:spPr>
        <p:txBody>
          <a:bodyPr>
            <a:normAutofit lnSpcReduction="10000"/>
          </a:bodyPr>
          <a:lstStyle/>
          <a:p>
            <a:pPr marL="742950" indent="-742950">
              <a:buFont typeface="+mj-lt"/>
              <a:buAutoNum type="alphaLcPeriod"/>
            </a:pPr>
            <a:r>
              <a:rPr lang="en-GB" sz="4000" dirty="0"/>
              <a:t>One’s bitter experience with life?</a:t>
            </a:r>
          </a:p>
          <a:p>
            <a:pPr marL="742950" indent="-742950">
              <a:buFont typeface="+mj-lt"/>
              <a:buAutoNum type="alphaLcPeriod"/>
            </a:pPr>
            <a:r>
              <a:rPr lang="en-GB" sz="4000" dirty="0"/>
              <a:t>Sad circumstances in the world: disease, war, Al </a:t>
            </a:r>
            <a:r>
              <a:rPr lang="en-GB" sz="4000" dirty="0" err="1"/>
              <a:t>Shabab</a:t>
            </a:r>
            <a:r>
              <a:rPr lang="en-GB" sz="4000" dirty="0"/>
              <a:t>?</a:t>
            </a:r>
          </a:p>
          <a:p>
            <a:pPr marL="742950" indent="-742950">
              <a:buFont typeface="+mj-lt"/>
              <a:buAutoNum type="alphaLcPeriod"/>
            </a:pPr>
            <a:r>
              <a:rPr lang="en-GB" sz="4000" dirty="0"/>
              <a:t>One’s Sin?</a:t>
            </a:r>
          </a:p>
          <a:p>
            <a:pPr marL="0" indent="0">
              <a:buNone/>
            </a:pPr>
            <a:r>
              <a:rPr lang="en-GB" sz="4000" b="1" i="1" dirty="0" err="1"/>
              <a:t>Makarios</a:t>
            </a:r>
            <a:r>
              <a:rPr lang="en-GB" sz="4000" b="1" dirty="0"/>
              <a:t> are those who are led to </a:t>
            </a:r>
            <a:r>
              <a:rPr lang="en-GB" sz="4000" b="1" i="1" dirty="0" err="1"/>
              <a:t>pentheo</a:t>
            </a:r>
            <a:r>
              <a:rPr lang="en-GB" sz="4000" b="1" dirty="0"/>
              <a:t> because they deplore the effect of sin in their lives, they therefore yearn for and seek (and find) the deliverance of Christ </a:t>
            </a:r>
          </a:p>
          <a:p>
            <a:pPr marL="0" indent="0">
              <a:buNone/>
            </a:pPr>
            <a:r>
              <a:rPr lang="en-GB" sz="4000" b="1" dirty="0" err="1"/>
              <a:t>i.e</a:t>
            </a:r>
            <a:r>
              <a:rPr lang="en-GB" sz="4000" b="1" dirty="0"/>
              <a:t> Not all mourners are comforted</a:t>
            </a:r>
          </a:p>
        </p:txBody>
      </p:sp>
    </p:spTree>
    <p:extLst>
      <p:ext uri="{BB962C8B-B14F-4D97-AF65-F5344CB8AC3E}">
        <p14:creationId xmlns:p14="http://schemas.microsoft.com/office/powerpoint/2010/main" val="5089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00"/>
                                        <p:tgtEl>
                                          <p:spTgt spid="3">
                                            <p:txEl>
                                              <p:pRg st="3" end="3"/>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wipe(down)">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858</TotalTime>
  <Words>2221</Words>
  <Application>Microsoft Office PowerPoint</Application>
  <PresentationFormat>Widescreen</PresentationFormat>
  <Paragraphs>194</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Be-ATTITUDES </vt:lpstr>
      <vt:lpstr>PowerPoint Presentation</vt:lpstr>
      <vt:lpstr>PowerPoint Presentation</vt:lpstr>
      <vt:lpstr>Beatitudes</vt:lpstr>
      <vt:lpstr>PowerPoint Presentation</vt:lpstr>
      <vt:lpstr>PowerPoint Presentation</vt:lpstr>
      <vt:lpstr>PowerPoint Presentation</vt:lpstr>
      <vt:lpstr>Be-ATTITUDE #2 Blessedness of Mourning </vt:lpstr>
      <vt:lpstr>Mourning for what?</vt:lpstr>
      <vt:lpstr>Matthew 7:1-6</vt:lpstr>
      <vt:lpstr>PowerPoint Presentation</vt:lpstr>
      <vt:lpstr>PowerPoint Presentation</vt:lpstr>
      <vt:lpstr>PowerPoint Presentation</vt:lpstr>
      <vt:lpstr>Psalm 51:1-4</vt:lpstr>
      <vt:lpstr>        Be-ATTITUDE #3 Blessedness of  meekness?</vt:lpstr>
      <vt:lpstr>PowerPoint Presentation</vt:lpstr>
      <vt:lpstr>PowerPoint Presentation</vt:lpstr>
      <vt:lpstr> "Blessed are the meek, for they shall inherit the earth”. </vt:lpstr>
      <vt:lpstr>PowerPoint Presentation</vt:lpstr>
      <vt:lpstr>PowerPoint Presentation</vt:lpstr>
      <vt:lpstr>What Does Meekness Have to Do with God?</vt:lpstr>
      <vt:lpstr>PowerPoint Presentation</vt:lpstr>
      <vt:lpstr>PowerPoint Presentation</vt:lpstr>
      <vt:lpstr>PowerPoint Presentation</vt:lpstr>
      <vt:lpstr> The Meekness of Wisdom </vt:lpstr>
      <vt:lpstr> The price of meekness</vt:lpstr>
      <vt:lpstr>Full Portrait of Meekness</vt:lpstr>
      <vt:lpstr>The reward of meekness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Be-ATTITUDES</dc:title>
  <dc:creator>userpc</dc:creator>
  <cp:lastModifiedBy>Julius Nguku</cp:lastModifiedBy>
  <cp:revision>91</cp:revision>
  <dcterms:created xsi:type="dcterms:W3CDTF">2016-06-27T07:11:39Z</dcterms:created>
  <dcterms:modified xsi:type="dcterms:W3CDTF">2018-11-24T16:38:53Z</dcterms:modified>
</cp:coreProperties>
</file>